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32" r:id="rId5"/>
    <p:sldMasterId id="2147483756" r:id="rId6"/>
    <p:sldMasterId id="2147483768" r:id="rId7"/>
    <p:sldMasterId id="2147483780" r:id="rId8"/>
    <p:sldMasterId id="2147483792" r:id="rId9"/>
    <p:sldMasterId id="2147483804" r:id="rId10"/>
  </p:sldMasterIdLst>
  <p:notesMasterIdLst>
    <p:notesMasterId r:id="rId45"/>
  </p:notesMasterIdLst>
  <p:sldIdLst>
    <p:sldId id="474" r:id="rId11"/>
    <p:sldId id="2981" r:id="rId12"/>
    <p:sldId id="477" r:id="rId13"/>
    <p:sldId id="6349" r:id="rId14"/>
    <p:sldId id="6366" r:id="rId15"/>
    <p:sldId id="6347" r:id="rId16"/>
    <p:sldId id="6373" r:id="rId17"/>
    <p:sldId id="6359" r:id="rId18"/>
    <p:sldId id="6365" r:id="rId19"/>
    <p:sldId id="905" r:id="rId20"/>
    <p:sldId id="6378" r:id="rId21"/>
    <p:sldId id="6377" r:id="rId22"/>
    <p:sldId id="6370" r:id="rId23"/>
    <p:sldId id="6367" r:id="rId24"/>
    <p:sldId id="6328" r:id="rId25"/>
    <p:sldId id="6332" r:id="rId26"/>
    <p:sldId id="6331" r:id="rId27"/>
    <p:sldId id="6371" r:id="rId28"/>
    <p:sldId id="6363" r:id="rId29"/>
    <p:sldId id="6338" r:id="rId30"/>
    <p:sldId id="6336" r:id="rId31"/>
    <p:sldId id="6354" r:id="rId32"/>
    <p:sldId id="6333" r:id="rId33"/>
    <p:sldId id="284" r:id="rId34"/>
    <p:sldId id="6356" r:id="rId35"/>
    <p:sldId id="6355" r:id="rId36"/>
    <p:sldId id="6376" r:id="rId37"/>
    <p:sldId id="6327" r:id="rId38"/>
    <p:sldId id="487" r:id="rId39"/>
    <p:sldId id="488" r:id="rId40"/>
    <p:sldId id="476" r:id="rId41"/>
    <p:sldId id="6343" r:id="rId42"/>
    <p:sldId id="492" r:id="rId43"/>
    <p:sldId id="49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Teirstein" initials="PT" lastIdx="1" clrIdx="0">
    <p:extLst>
      <p:ext uri="{19B8F6BF-5375-455C-9EA6-DF929625EA0E}">
        <p15:presenceInfo xmlns:p15="http://schemas.microsoft.com/office/powerpoint/2012/main" userId="88afaef1e5aedb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94620" autoAdjust="0"/>
  </p:normalViewPr>
  <p:slideViewPr>
    <p:cSldViewPr snapToGrid="0">
      <p:cViewPr varScale="1">
        <p:scale>
          <a:sx n="103" d="100"/>
          <a:sy n="103" d="100"/>
        </p:scale>
        <p:origin x="760" y="1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D8532-E0D6-4612-8CBA-3625B2C26786}" type="datetimeFigureOut">
              <a:rPr lang="en-US" smtClean="0"/>
              <a:t>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DCD04-AA88-457B-9ED0-599D28F840BA}" type="slidenum">
              <a:rPr lang="en-US" smtClean="0"/>
              <a:t>‹#›</a:t>
            </a:fld>
            <a:endParaRPr lang="en-US"/>
          </a:p>
        </p:txBody>
      </p:sp>
    </p:spTree>
    <p:extLst>
      <p:ext uri="{BB962C8B-B14F-4D97-AF65-F5344CB8AC3E}">
        <p14:creationId xmlns:p14="http://schemas.microsoft.com/office/powerpoint/2010/main" val="16249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xfrm>
            <a:off x="3884613" y="8685213"/>
            <a:ext cx="2971800" cy="457200"/>
          </a:xfrm>
          <a:prstGeom prst="rect">
            <a:avLst/>
          </a:prstGeom>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F0F96E4-58B7-41A1-AA89-240AF2B9C9FA}" type="slidenum">
              <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mn-cs"/>
                <a:sym typeface="GillSans"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mn-cs"/>
              <a:sym typeface="GillSans" charset="0"/>
            </a:endParaRPr>
          </a:p>
        </p:txBody>
      </p:sp>
      <p:sp>
        <p:nvSpPr>
          <p:cNvPr id="280579" name="Rectangle 2"/>
          <p:cNvSpPr>
            <a:spLocks noGrp="1" noRot="1" noChangeAspect="1" noChangeArrowheads="1" noTextEdit="1"/>
          </p:cNvSpPr>
          <p:nvPr>
            <p:ph type="sldImg"/>
          </p:nvPr>
        </p:nvSpPr>
        <p:spPr>
          <a:xfrm>
            <a:off x="381000" y="685800"/>
            <a:ext cx="6096000" cy="3430588"/>
          </a:xfrm>
          <a:ln/>
        </p:spPr>
      </p:sp>
      <p:sp>
        <p:nvSpPr>
          <p:cNvPr id="280580" name="Rectangle 3"/>
          <p:cNvSpPr>
            <a:spLocks noGrp="1" noChangeArrowheads="1"/>
          </p:cNvSpPr>
          <p:nvPr>
            <p:ph type="body" idx="1"/>
          </p:nvPr>
        </p:nvSpPr>
        <p:spPr>
          <a:xfrm>
            <a:off x="914400" y="4344988"/>
            <a:ext cx="5029200" cy="4113212"/>
          </a:xfrm>
          <a:noFill/>
        </p:spPr>
        <p:txBody>
          <a:bodyPr/>
          <a:lstStyle/>
          <a:p>
            <a:pPr eaLnBrk="1" hangingPunct="1"/>
            <a:endParaRPr lang="en-US" altLang="en-US" dirty="0"/>
          </a:p>
        </p:txBody>
      </p:sp>
    </p:spTree>
    <p:extLst>
      <p:ext uri="{BB962C8B-B14F-4D97-AF65-F5344CB8AC3E}">
        <p14:creationId xmlns:p14="http://schemas.microsoft.com/office/powerpoint/2010/main" val="221152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xfrm>
            <a:off x="3884613" y="8685213"/>
            <a:ext cx="2971800" cy="457200"/>
          </a:xfrm>
          <a:prstGeom prst="rect">
            <a:avLst/>
          </a:prstGeom>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315ABBA-A43B-4873-84D8-674F8215D36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sym typeface="GillSans"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sym typeface="GillSans" charset="0"/>
            </a:endParaRPr>
          </a:p>
        </p:txBody>
      </p:sp>
      <p:sp>
        <p:nvSpPr>
          <p:cNvPr id="282627" name="Rectangle 2"/>
          <p:cNvSpPr>
            <a:spLocks noGrp="1" noRot="1" noChangeAspect="1" noChangeArrowheads="1" noTextEdit="1"/>
          </p:cNvSpPr>
          <p:nvPr>
            <p:ph type="sldImg"/>
          </p:nvPr>
        </p:nvSpPr>
        <p:spPr>
          <a:xfrm>
            <a:off x="381000" y="685800"/>
            <a:ext cx="6096000" cy="3429000"/>
          </a:xfrm>
          <a:ln/>
        </p:spPr>
      </p:sp>
      <p:sp>
        <p:nvSpPr>
          <p:cNvPr id="2826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3494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ADCD04-AA88-457B-9ED0-599D28F840BA}" type="slidenum">
              <a:rPr lang="en-US" smtClean="0"/>
              <a:t>24</a:t>
            </a:fld>
            <a:endParaRPr lang="en-US"/>
          </a:p>
        </p:txBody>
      </p:sp>
    </p:spTree>
    <p:extLst>
      <p:ext uri="{BB962C8B-B14F-4D97-AF65-F5344CB8AC3E}">
        <p14:creationId xmlns:p14="http://schemas.microsoft.com/office/powerpoint/2010/main" val="292796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patients aborted/2</a:t>
            </a:r>
            <a:r>
              <a:rPr lang="en-US" baseline="0" dirty="0"/>
              <a:t> </a:t>
            </a:r>
            <a:r>
              <a:rPr lang="en-US" baseline="0" dirty="0" err="1"/>
              <a:t>pt</a:t>
            </a:r>
            <a:r>
              <a:rPr lang="en-US" baseline="0" dirty="0"/>
              <a:t> </a:t>
            </a:r>
            <a:r>
              <a:rPr lang="en-US" baseline="0"/>
              <a:t>double counted</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13055CF-5645-4910-89A1-D80565F8E382}" type="slidenum">
              <a:rPr kumimoji="0" lang="en-US" altLang="en-US" sz="3200" b="0" i="0" u="none" strike="noStrike" kern="1200" cap="none" spc="0" normalizeH="0" baseline="0" noProof="0">
                <a:ln>
                  <a:noFill/>
                </a:ln>
                <a:solidFill>
                  <a:prstClr val="black"/>
                </a:solidFill>
                <a:effectLst/>
                <a:uLnTx/>
                <a:uFillTx/>
                <a:latin typeface="GillSans" charset="0"/>
                <a:ea typeface="+mn-ea"/>
                <a:cs typeface="+mn-cs"/>
                <a:sym typeface="GillSans" charset="0"/>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altLang="en-US" sz="3200" b="0" i="0" u="none" strike="noStrike" kern="1200" cap="none" spc="0" normalizeH="0" baseline="0" noProof="0">
              <a:ln>
                <a:noFill/>
              </a:ln>
              <a:solidFill>
                <a:prstClr val="black"/>
              </a:solidFill>
              <a:effectLst/>
              <a:uLnTx/>
              <a:uFillTx/>
              <a:latin typeface="GillSans" charset="0"/>
              <a:ea typeface="+mn-ea"/>
              <a:cs typeface="+mn-cs"/>
              <a:sym typeface="GillSans" charset="0"/>
            </a:endParaRPr>
          </a:p>
        </p:txBody>
      </p:sp>
    </p:spTree>
    <p:extLst>
      <p:ext uri="{BB962C8B-B14F-4D97-AF65-F5344CB8AC3E}">
        <p14:creationId xmlns:p14="http://schemas.microsoft.com/office/powerpoint/2010/main" val="268407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8937271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37772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5108355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89249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647208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0"/>
            <a:ext cx="522393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6733" y="1752600"/>
            <a:ext cx="5226051"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43735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66161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634621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79177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08956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464313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29187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0"/>
            <a:ext cx="2921000" cy="6102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559800" cy="6102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726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0"/>
            <a:ext cx="2921000" cy="6102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559800" cy="6102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9033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B6DB-A2FB-4C28-BA16-ABEEE0C93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6143A-AFBE-4B7E-AF3F-40FF59B58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91772-442A-48B4-A9FE-C8209AF73506}"/>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5878B5-4DBD-4994-A7B0-F01FB4AB7FA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01B65A-79E0-4614-AAB4-0E93B52A77F1}"/>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20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52DF-641F-4121-9F47-8F110080C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9C92D-8450-4FA8-9BC7-1CD65D6F47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CBDAA-72D3-42ED-A7B5-FE593A6FC452}"/>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2F6148-3165-4BCB-B1CE-D9A10E2C39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E6B911-8F51-4188-B682-47F29AE93F93}"/>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91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3055-9C3A-4549-91B2-934F44A14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16357-D818-4921-B2FB-58BF541A1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37B4C5-7A51-4B4D-9641-11BB5A74552E}"/>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85D6C-3CC1-4FE4-BAA8-6855E92A07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1ADF56-B483-48BA-B0BA-16940174906C}"/>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3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B1D8-385E-44F4-B496-6FBE13D03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2A18A-9B52-4597-8499-CACF323D72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F05FEB-5F28-45AF-9EAE-08707F7405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7FF08-632B-4338-B3D8-FA8D4BB018A4}"/>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957E42-139D-4037-927C-849E6D5922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B938B22-93F0-45CB-956A-1450500BF82B}"/>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4C17-EC2E-4B2B-8B98-2F1F8910DB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77B8D-C811-4616-9376-9EC659EAB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EDCDC5-33B7-4A94-9753-49341B45FD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68EDB6-B5E9-465B-A348-53DB8149F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7D9013-8DC2-4EB0-8F25-02D077ABE5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F87E5-441C-4C4C-99B7-510F78DD6D72}"/>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945C320-54E0-4292-AB62-F3FBFA5F9D8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663E8AE-9D62-408A-B9B6-88DCC0428C3D}"/>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55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177D-45FC-4C06-A0D1-65C285CB07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0BCAD-36E5-4830-B9ED-99DAA71A192F}"/>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678DAB9F-4AA3-4F14-A631-F5082E91E7A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6318BB0-437D-4815-ACA4-706C9095B15D}"/>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88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472A-1E5E-4B87-85C1-38D527B1CFBB}"/>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F776A49-6F21-4261-A118-5EFCF4B00CF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7096B60-A2B7-43DD-81EE-A4A138BD2907}"/>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1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33B0-C428-4175-BF64-331B33A2E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32DC0F-3339-47FD-BFC4-B7F8D27B1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70473-FDEC-46A6-AB0B-9F0A8D63F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FC1AC-DF33-40A9-ACC6-24D7F489F4C7}"/>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ABA1E21-02A6-468D-A31F-848DDD5558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B03A52B-F422-42B8-86F6-0DC9A6707593}"/>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0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6794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0A2-8BB1-4490-93F2-F6BB5BAC1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F1D23-D6B2-42EB-BD60-5A6FA4525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BE2D7-7820-4DD4-B884-A5EC04552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C85A7B-7E55-43CF-B18F-58198B5AE429}"/>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CFD4C06-8314-4B80-9EEF-06764C37DD4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66A123-6ABD-4A86-9C4A-9550835FA25C}"/>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85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D2FA-D314-4CE3-9829-78987EB72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1BA8C-F46E-466D-B1A2-52E938CD46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83132-1AC8-44A0-A418-091A9788BA90}"/>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AA0B48D-A75E-4C16-A4EC-07514219A9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0427E5-A644-4894-B514-6C773C831A8F}"/>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82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5A41A-5303-41B1-980D-CA4D739A59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B3AC13-8E2D-4950-A5DD-508064FDD6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1CBC1-2B38-4DF6-A99F-DAB9EC7AAA9D}"/>
              </a:ext>
            </a:extLst>
          </p:cNvPr>
          <p:cNvSpPr>
            <a:spLocks noGrp="1"/>
          </p:cNvSpPr>
          <p:nvPr>
            <p:ph type="dt" sz="half" idx="10"/>
          </p:nvPr>
        </p:nvSpPr>
        <p:spPr/>
        <p:txBody>
          <a:body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07FD551-DC07-4A8A-B40D-133F1137381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5B75E65-4944-4EC3-8ABE-777B510EC90F}"/>
              </a:ext>
            </a:extLst>
          </p:cNvPr>
          <p:cNvSpPr>
            <a:spLocks noGrp="1"/>
          </p:cNvSpPr>
          <p:nvPr>
            <p:ph type="sldNum" sz="quarter" idx="12"/>
          </p:nvPr>
        </p:nvSpPr>
        <p:spPr/>
        <p:txBody>
          <a:body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993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4069" indent="0" algn="ctr">
              <a:buNone/>
              <a:defRPr/>
            </a:lvl2pPr>
            <a:lvl3pPr marL="908138" indent="0" algn="ctr">
              <a:buNone/>
              <a:defRPr/>
            </a:lvl3pPr>
            <a:lvl4pPr marL="1362207" indent="0" algn="ctr">
              <a:buNone/>
              <a:defRPr/>
            </a:lvl4pPr>
            <a:lvl5pPr marL="1816276" indent="0" algn="ctr">
              <a:buNone/>
              <a:defRPr/>
            </a:lvl5pPr>
            <a:lvl6pPr marL="2270346" indent="0" algn="ctr">
              <a:buNone/>
              <a:defRPr/>
            </a:lvl6pPr>
            <a:lvl7pPr marL="2724414" indent="0" algn="ctr">
              <a:buNone/>
              <a:defRPr/>
            </a:lvl7pPr>
            <a:lvl8pPr marL="3178483" indent="0" algn="ctr">
              <a:buNone/>
              <a:defRPr/>
            </a:lvl8pPr>
            <a:lvl9pPr marL="363255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410D23A-6619-4C30-92DA-E1BCA59D89C8}" type="datetimeFigureOut">
              <a:rPr lang="en-US" altLang="en-US"/>
              <a:pPr>
                <a:defRPr/>
              </a:pPr>
              <a:t>3/20/20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1A40DF-E068-44CE-B6DE-B6A3E6192BF6}" type="slidenum">
              <a:rPr lang="en-US" altLang="en-US"/>
              <a:pPr>
                <a:defRPr/>
              </a:pPr>
              <a:t>‹#›</a:t>
            </a:fld>
            <a:endParaRPr lang="en-US" altLang="en-US"/>
          </a:p>
        </p:txBody>
      </p:sp>
    </p:spTree>
    <p:extLst>
      <p:ext uri="{BB962C8B-B14F-4D97-AF65-F5344CB8AC3E}">
        <p14:creationId xmlns:p14="http://schemas.microsoft.com/office/powerpoint/2010/main" val="465746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708DF2C-3A10-4B65-B061-27BDBAF0E69F}" type="datetimeFigureOut">
              <a:rPr lang="en-US" altLang="en-US"/>
              <a:pPr>
                <a:defRPr/>
              </a:pPr>
              <a:t>3/20/20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C644C6-38FE-4C61-9524-354D6F53E77F}" type="slidenum">
              <a:rPr lang="en-US" altLang="en-US"/>
              <a:pPr>
                <a:defRPr/>
              </a:pPr>
              <a:t>‹#›</a:t>
            </a:fld>
            <a:endParaRPr lang="en-US" altLang="en-US"/>
          </a:p>
        </p:txBody>
      </p:sp>
    </p:spTree>
    <p:extLst>
      <p:ext uri="{BB962C8B-B14F-4D97-AF65-F5344CB8AC3E}">
        <p14:creationId xmlns:p14="http://schemas.microsoft.com/office/powerpoint/2010/main" val="121793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972"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986"/>
            </a:lvl1pPr>
            <a:lvl2pPr marL="454069" indent="0">
              <a:buNone/>
              <a:defRPr sz="1788"/>
            </a:lvl2pPr>
            <a:lvl3pPr marL="908138" indent="0">
              <a:buNone/>
              <a:defRPr sz="1589"/>
            </a:lvl3pPr>
            <a:lvl4pPr marL="1362207" indent="0">
              <a:buNone/>
              <a:defRPr sz="1390"/>
            </a:lvl4pPr>
            <a:lvl5pPr marL="1816276" indent="0">
              <a:buNone/>
              <a:defRPr sz="1390"/>
            </a:lvl5pPr>
            <a:lvl6pPr marL="2270346" indent="0">
              <a:buNone/>
              <a:defRPr sz="1390"/>
            </a:lvl6pPr>
            <a:lvl7pPr marL="2724414" indent="0">
              <a:buNone/>
              <a:defRPr sz="1390"/>
            </a:lvl7pPr>
            <a:lvl8pPr marL="3178483" indent="0">
              <a:buNone/>
              <a:defRPr sz="1390"/>
            </a:lvl8pPr>
            <a:lvl9pPr marL="3632553" indent="0">
              <a:buNone/>
              <a:defRPr sz="139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24B617F-03A3-4FEB-A597-CB7323FCE6C9}" type="datetimeFigureOut">
              <a:rPr lang="en-US" altLang="en-US"/>
              <a:pPr>
                <a:defRPr/>
              </a:pPr>
              <a:t>3/20/20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29F903-FF77-4880-88A1-FE60B491AB2C}" type="slidenum">
              <a:rPr lang="en-US" altLang="en-US"/>
              <a:pPr>
                <a:defRPr/>
              </a:pPr>
              <a:t>‹#›</a:t>
            </a:fld>
            <a:endParaRPr lang="en-US" altLang="en-US"/>
          </a:p>
        </p:txBody>
      </p:sp>
    </p:spTree>
    <p:extLst>
      <p:ext uri="{BB962C8B-B14F-4D97-AF65-F5344CB8AC3E}">
        <p14:creationId xmlns:p14="http://schemas.microsoft.com/office/powerpoint/2010/main" val="12788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781"/>
            </a:lvl1pPr>
            <a:lvl2pPr>
              <a:defRPr sz="2383"/>
            </a:lvl2pPr>
            <a:lvl3pPr>
              <a:defRPr sz="1986"/>
            </a:lvl3pPr>
            <a:lvl4pPr>
              <a:defRPr sz="1788"/>
            </a:lvl4pPr>
            <a:lvl5pPr>
              <a:defRPr sz="1788"/>
            </a:lvl5pPr>
            <a:lvl6pPr>
              <a:defRPr sz="1788"/>
            </a:lvl6pPr>
            <a:lvl7pPr>
              <a:defRPr sz="1788"/>
            </a:lvl7pPr>
            <a:lvl8pPr>
              <a:defRPr sz="1788"/>
            </a:lvl8pPr>
            <a:lvl9pPr>
              <a:defRPr sz="1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781"/>
            </a:lvl1pPr>
            <a:lvl2pPr>
              <a:defRPr sz="2383"/>
            </a:lvl2pPr>
            <a:lvl3pPr>
              <a:defRPr sz="1986"/>
            </a:lvl3pPr>
            <a:lvl4pPr>
              <a:defRPr sz="1788"/>
            </a:lvl4pPr>
            <a:lvl5pPr>
              <a:defRPr sz="1788"/>
            </a:lvl5pPr>
            <a:lvl6pPr>
              <a:defRPr sz="1788"/>
            </a:lvl6pPr>
            <a:lvl7pPr>
              <a:defRPr sz="1788"/>
            </a:lvl7pPr>
            <a:lvl8pPr>
              <a:defRPr sz="1788"/>
            </a:lvl8pPr>
            <a:lvl9pPr>
              <a:defRPr sz="1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AA1008-6834-44D5-A5C0-327640A180DB}" type="datetimeFigureOut">
              <a:rPr lang="en-US" altLang="en-US"/>
              <a:pPr>
                <a:defRPr/>
              </a:pPr>
              <a:t>3/20/20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BA58FC-EEDA-4D09-87B6-B82F643E546E}" type="slidenum">
              <a:rPr lang="en-US" altLang="en-US"/>
              <a:pPr>
                <a:defRPr/>
              </a:pPr>
              <a:t>‹#›</a:t>
            </a:fld>
            <a:endParaRPr lang="en-US" altLang="en-US"/>
          </a:p>
        </p:txBody>
      </p:sp>
    </p:spTree>
    <p:extLst>
      <p:ext uri="{BB962C8B-B14F-4D97-AF65-F5344CB8AC3E}">
        <p14:creationId xmlns:p14="http://schemas.microsoft.com/office/powerpoint/2010/main" val="917006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83" b="1"/>
            </a:lvl1pPr>
            <a:lvl2pPr marL="454069" indent="0">
              <a:buNone/>
              <a:defRPr sz="1986" b="1"/>
            </a:lvl2pPr>
            <a:lvl3pPr marL="908138" indent="0">
              <a:buNone/>
              <a:defRPr sz="1788" b="1"/>
            </a:lvl3pPr>
            <a:lvl4pPr marL="1362207" indent="0">
              <a:buNone/>
              <a:defRPr sz="1589" b="1"/>
            </a:lvl4pPr>
            <a:lvl5pPr marL="1816276" indent="0">
              <a:buNone/>
              <a:defRPr sz="1589" b="1"/>
            </a:lvl5pPr>
            <a:lvl6pPr marL="2270346" indent="0">
              <a:buNone/>
              <a:defRPr sz="1589" b="1"/>
            </a:lvl6pPr>
            <a:lvl7pPr marL="2724414" indent="0">
              <a:buNone/>
              <a:defRPr sz="1589" b="1"/>
            </a:lvl7pPr>
            <a:lvl8pPr marL="3178483" indent="0">
              <a:buNone/>
              <a:defRPr sz="1589" b="1"/>
            </a:lvl8pPr>
            <a:lvl9pPr marL="3632553" indent="0">
              <a:buNone/>
              <a:defRPr sz="1589"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83"/>
            </a:lvl1pPr>
            <a:lvl2pPr>
              <a:defRPr sz="1986"/>
            </a:lvl2pPr>
            <a:lvl3pPr>
              <a:defRPr sz="1788"/>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83" b="1"/>
            </a:lvl1pPr>
            <a:lvl2pPr marL="454069" indent="0">
              <a:buNone/>
              <a:defRPr sz="1986" b="1"/>
            </a:lvl2pPr>
            <a:lvl3pPr marL="908138" indent="0">
              <a:buNone/>
              <a:defRPr sz="1788" b="1"/>
            </a:lvl3pPr>
            <a:lvl4pPr marL="1362207" indent="0">
              <a:buNone/>
              <a:defRPr sz="1589" b="1"/>
            </a:lvl4pPr>
            <a:lvl5pPr marL="1816276" indent="0">
              <a:buNone/>
              <a:defRPr sz="1589" b="1"/>
            </a:lvl5pPr>
            <a:lvl6pPr marL="2270346" indent="0">
              <a:buNone/>
              <a:defRPr sz="1589" b="1"/>
            </a:lvl6pPr>
            <a:lvl7pPr marL="2724414" indent="0">
              <a:buNone/>
              <a:defRPr sz="1589" b="1"/>
            </a:lvl7pPr>
            <a:lvl8pPr marL="3178483" indent="0">
              <a:buNone/>
              <a:defRPr sz="1589" b="1"/>
            </a:lvl8pPr>
            <a:lvl9pPr marL="3632553" indent="0">
              <a:buNone/>
              <a:defRPr sz="1589"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83"/>
            </a:lvl1pPr>
            <a:lvl2pPr>
              <a:defRPr sz="1986"/>
            </a:lvl2pPr>
            <a:lvl3pPr>
              <a:defRPr sz="1788"/>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5E793F6-25E4-4E66-B0D3-A703A4EFEE4F}" type="datetimeFigureOut">
              <a:rPr lang="en-US" altLang="en-US"/>
              <a:pPr>
                <a:defRPr/>
              </a:pPr>
              <a:t>3/20/20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71AE59B-EAC7-4535-874A-77E8D5182457}" type="slidenum">
              <a:rPr lang="en-US" altLang="en-US"/>
              <a:pPr>
                <a:defRPr/>
              </a:pPr>
              <a:t>‹#›</a:t>
            </a:fld>
            <a:endParaRPr lang="en-US" altLang="en-US"/>
          </a:p>
        </p:txBody>
      </p:sp>
    </p:spTree>
    <p:extLst>
      <p:ext uri="{BB962C8B-B14F-4D97-AF65-F5344CB8AC3E}">
        <p14:creationId xmlns:p14="http://schemas.microsoft.com/office/powerpoint/2010/main" val="200387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3120189-5E4D-4C65-B0B1-ACE7C316F22D}" type="datetimeFigureOut">
              <a:rPr lang="en-US" altLang="en-US"/>
              <a:pPr>
                <a:defRPr/>
              </a:pPr>
              <a:t>3/20/20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DBA7C2B-6B23-4054-BC21-CD1AAC3B334B}" type="slidenum">
              <a:rPr lang="en-US" altLang="en-US"/>
              <a:pPr>
                <a:defRPr/>
              </a:pPr>
              <a:t>‹#›</a:t>
            </a:fld>
            <a:endParaRPr lang="en-US" altLang="en-US"/>
          </a:p>
        </p:txBody>
      </p:sp>
    </p:spTree>
    <p:extLst>
      <p:ext uri="{BB962C8B-B14F-4D97-AF65-F5344CB8AC3E}">
        <p14:creationId xmlns:p14="http://schemas.microsoft.com/office/powerpoint/2010/main" val="379482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BA217F4-BAA1-4665-B051-1150FE987AF9}" type="datetimeFigureOut">
              <a:rPr lang="en-US" altLang="en-US"/>
              <a:pPr>
                <a:defRPr/>
              </a:pPr>
              <a:t>3/20/20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E7B1762-140F-4926-AE9E-5B88C5575567}" type="slidenum">
              <a:rPr lang="en-US" altLang="en-US"/>
              <a:pPr>
                <a:defRPr/>
              </a:pPr>
              <a:t>‹#›</a:t>
            </a:fld>
            <a:endParaRPr lang="en-US" altLang="en-US"/>
          </a:p>
        </p:txBody>
      </p:sp>
    </p:spTree>
    <p:extLst>
      <p:ext uri="{BB962C8B-B14F-4D97-AF65-F5344CB8AC3E}">
        <p14:creationId xmlns:p14="http://schemas.microsoft.com/office/powerpoint/2010/main" val="263448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23798943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86"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178"/>
            </a:lvl1pPr>
            <a:lvl2pPr>
              <a:defRPr sz="2781"/>
            </a:lvl2pPr>
            <a:lvl3pPr>
              <a:defRPr sz="2383"/>
            </a:lvl3pPr>
            <a:lvl4pPr>
              <a:defRPr sz="1986"/>
            </a:lvl4pPr>
            <a:lvl5pPr>
              <a:defRPr sz="1986"/>
            </a:lvl5pPr>
            <a:lvl6pPr>
              <a:defRPr sz="1986"/>
            </a:lvl6pPr>
            <a:lvl7pPr>
              <a:defRPr sz="1986"/>
            </a:lvl7pPr>
            <a:lvl8pPr>
              <a:defRPr sz="1986"/>
            </a:lvl8pPr>
            <a:lvl9pPr>
              <a:defRPr sz="19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390"/>
            </a:lvl1pPr>
            <a:lvl2pPr marL="454069" indent="0">
              <a:buNone/>
              <a:defRPr sz="1192"/>
            </a:lvl2pPr>
            <a:lvl3pPr marL="908138" indent="0">
              <a:buNone/>
              <a:defRPr sz="993"/>
            </a:lvl3pPr>
            <a:lvl4pPr marL="1362207" indent="0">
              <a:buNone/>
              <a:defRPr sz="894"/>
            </a:lvl4pPr>
            <a:lvl5pPr marL="1816276" indent="0">
              <a:buNone/>
              <a:defRPr sz="894"/>
            </a:lvl5pPr>
            <a:lvl6pPr marL="2270346" indent="0">
              <a:buNone/>
              <a:defRPr sz="894"/>
            </a:lvl6pPr>
            <a:lvl7pPr marL="2724414" indent="0">
              <a:buNone/>
              <a:defRPr sz="894"/>
            </a:lvl7pPr>
            <a:lvl8pPr marL="3178483" indent="0">
              <a:buNone/>
              <a:defRPr sz="894"/>
            </a:lvl8pPr>
            <a:lvl9pPr marL="3632553" indent="0">
              <a:buNone/>
              <a:defRPr sz="8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E1FCFA-FE5D-438D-9DB5-4A2F682D58A0}" type="datetimeFigureOut">
              <a:rPr lang="en-US" altLang="en-US"/>
              <a:pPr>
                <a:defRPr/>
              </a:pPr>
              <a:t>3/20/20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E441AD-FE37-4AF0-A033-8F7F39E35DDF}" type="slidenum">
              <a:rPr lang="en-US" altLang="en-US"/>
              <a:pPr>
                <a:defRPr/>
              </a:pPr>
              <a:t>‹#›</a:t>
            </a:fld>
            <a:endParaRPr lang="en-US" altLang="en-US"/>
          </a:p>
        </p:txBody>
      </p:sp>
    </p:spTree>
    <p:extLst>
      <p:ext uri="{BB962C8B-B14F-4D97-AF65-F5344CB8AC3E}">
        <p14:creationId xmlns:p14="http://schemas.microsoft.com/office/powerpoint/2010/main" val="20459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86"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178"/>
            </a:lvl1pPr>
            <a:lvl2pPr marL="454069" indent="0">
              <a:buNone/>
              <a:defRPr sz="2781"/>
            </a:lvl2pPr>
            <a:lvl3pPr marL="908138" indent="0">
              <a:buNone/>
              <a:defRPr sz="2383"/>
            </a:lvl3pPr>
            <a:lvl4pPr marL="1362207" indent="0">
              <a:buNone/>
              <a:defRPr sz="1986"/>
            </a:lvl4pPr>
            <a:lvl5pPr marL="1816276" indent="0">
              <a:buNone/>
              <a:defRPr sz="1986"/>
            </a:lvl5pPr>
            <a:lvl6pPr marL="2270346" indent="0">
              <a:buNone/>
              <a:defRPr sz="1986"/>
            </a:lvl6pPr>
            <a:lvl7pPr marL="2724414" indent="0">
              <a:buNone/>
              <a:defRPr sz="1986"/>
            </a:lvl7pPr>
            <a:lvl8pPr marL="3178483" indent="0">
              <a:buNone/>
              <a:defRPr sz="1986"/>
            </a:lvl8pPr>
            <a:lvl9pPr marL="3632553" indent="0">
              <a:buNone/>
              <a:defRPr sz="1986"/>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90"/>
            </a:lvl1pPr>
            <a:lvl2pPr marL="454069" indent="0">
              <a:buNone/>
              <a:defRPr sz="1192"/>
            </a:lvl2pPr>
            <a:lvl3pPr marL="908138" indent="0">
              <a:buNone/>
              <a:defRPr sz="993"/>
            </a:lvl3pPr>
            <a:lvl4pPr marL="1362207" indent="0">
              <a:buNone/>
              <a:defRPr sz="894"/>
            </a:lvl4pPr>
            <a:lvl5pPr marL="1816276" indent="0">
              <a:buNone/>
              <a:defRPr sz="894"/>
            </a:lvl5pPr>
            <a:lvl6pPr marL="2270346" indent="0">
              <a:buNone/>
              <a:defRPr sz="894"/>
            </a:lvl6pPr>
            <a:lvl7pPr marL="2724414" indent="0">
              <a:buNone/>
              <a:defRPr sz="894"/>
            </a:lvl7pPr>
            <a:lvl8pPr marL="3178483" indent="0">
              <a:buNone/>
              <a:defRPr sz="894"/>
            </a:lvl8pPr>
            <a:lvl9pPr marL="3632553" indent="0">
              <a:buNone/>
              <a:defRPr sz="8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95F2F2-7584-4320-9E3A-010CC64D429F}" type="datetimeFigureOut">
              <a:rPr lang="en-US" altLang="en-US"/>
              <a:pPr>
                <a:defRPr/>
              </a:pPr>
              <a:t>3/20/20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472BC9-1CAA-4E81-B0E3-5AA1C921D62C}" type="slidenum">
              <a:rPr lang="en-US" altLang="en-US"/>
              <a:pPr>
                <a:defRPr/>
              </a:pPr>
              <a:t>‹#›</a:t>
            </a:fld>
            <a:endParaRPr lang="en-US" altLang="en-US"/>
          </a:p>
        </p:txBody>
      </p:sp>
    </p:spTree>
    <p:extLst>
      <p:ext uri="{BB962C8B-B14F-4D97-AF65-F5344CB8AC3E}">
        <p14:creationId xmlns:p14="http://schemas.microsoft.com/office/powerpoint/2010/main" val="556467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620BE31-8233-4718-B054-E85504DF6FC7}" type="datetimeFigureOut">
              <a:rPr lang="en-US" altLang="en-US"/>
              <a:pPr>
                <a:defRPr/>
              </a:pPr>
              <a:t>3/20/20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473C03-005C-4C7C-94B9-8DBA3D4ACB28}" type="slidenum">
              <a:rPr lang="en-US" altLang="en-US"/>
              <a:pPr>
                <a:defRPr/>
              </a:pPr>
              <a:t>‹#›</a:t>
            </a:fld>
            <a:endParaRPr lang="en-US" altLang="en-US"/>
          </a:p>
        </p:txBody>
      </p:sp>
    </p:spTree>
    <p:extLst>
      <p:ext uri="{BB962C8B-B14F-4D97-AF65-F5344CB8AC3E}">
        <p14:creationId xmlns:p14="http://schemas.microsoft.com/office/powerpoint/2010/main" val="1370806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47459D-1D17-424F-B362-D79CE57946FD}" type="datetimeFigureOut">
              <a:rPr lang="en-US" altLang="en-US"/>
              <a:pPr>
                <a:defRPr/>
              </a:pPr>
              <a:t>3/20/20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88203F-4CB5-4D8D-8DF8-01FDC75A83C6}" type="slidenum">
              <a:rPr lang="en-US" altLang="en-US"/>
              <a:pPr>
                <a:defRPr/>
              </a:pPr>
              <a:t>‹#›</a:t>
            </a:fld>
            <a:endParaRPr lang="en-US" altLang="en-US"/>
          </a:p>
        </p:txBody>
      </p:sp>
    </p:spTree>
    <p:extLst>
      <p:ext uri="{BB962C8B-B14F-4D97-AF65-F5344CB8AC3E}">
        <p14:creationId xmlns:p14="http://schemas.microsoft.com/office/powerpoint/2010/main" val="535829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26752B55-92A9-4C88-8039-C86A7A7B2DCF}" type="slidenum">
              <a:rPr lang="en-US" altLang="en-US"/>
              <a:pPr>
                <a:defRPr/>
              </a:pPr>
              <a:t>‹#›</a:t>
            </a:fld>
            <a:endParaRPr lang="en-US" altLang="en-US"/>
          </a:p>
        </p:txBody>
      </p:sp>
    </p:spTree>
    <p:extLst>
      <p:ext uri="{BB962C8B-B14F-4D97-AF65-F5344CB8AC3E}">
        <p14:creationId xmlns:p14="http://schemas.microsoft.com/office/powerpoint/2010/main" val="2703973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F1050A92-AF6E-48F5-A82F-253D4189D860}" type="slidenum">
              <a:rPr lang="en-US" altLang="en-US"/>
              <a:pPr>
                <a:defRPr/>
              </a:pPr>
              <a:t>‹#›</a:t>
            </a:fld>
            <a:endParaRPr lang="en-US" altLang="en-US"/>
          </a:p>
        </p:txBody>
      </p:sp>
    </p:spTree>
    <p:extLst>
      <p:ext uri="{BB962C8B-B14F-4D97-AF65-F5344CB8AC3E}">
        <p14:creationId xmlns:p14="http://schemas.microsoft.com/office/powerpoint/2010/main" val="117251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1C22F0B8-080A-471C-9473-BA53B668A9D9}" type="slidenum">
              <a:rPr lang="en-US" altLang="en-US"/>
              <a:pPr>
                <a:defRPr/>
              </a:pPr>
              <a:t>‹#›</a:t>
            </a:fld>
            <a:endParaRPr lang="en-US" altLang="en-US"/>
          </a:p>
        </p:txBody>
      </p:sp>
    </p:spTree>
    <p:extLst>
      <p:ext uri="{BB962C8B-B14F-4D97-AF65-F5344CB8AC3E}">
        <p14:creationId xmlns:p14="http://schemas.microsoft.com/office/powerpoint/2010/main" val="1068747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E1C0F64D-BECC-4068-8D75-E07276A3452C}" type="slidenum">
              <a:rPr lang="en-US" altLang="en-US"/>
              <a:pPr>
                <a:defRPr/>
              </a:pPr>
              <a:t>‹#›</a:t>
            </a:fld>
            <a:endParaRPr lang="en-US" altLang="en-US"/>
          </a:p>
        </p:txBody>
      </p:sp>
    </p:spTree>
    <p:extLst>
      <p:ext uri="{BB962C8B-B14F-4D97-AF65-F5344CB8AC3E}">
        <p14:creationId xmlns:p14="http://schemas.microsoft.com/office/powerpoint/2010/main" val="2387161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mtClean="0"/>
            </a:lvl1pPr>
          </a:lstStyle>
          <a:p>
            <a:pPr>
              <a:defRPr/>
            </a:pPr>
            <a:fld id="{278D2DE8-470A-432A-B905-9F25A8816A51}" type="slidenum">
              <a:rPr lang="en-US" altLang="en-US"/>
              <a:pPr>
                <a:defRPr/>
              </a:pPr>
              <a:t>‹#›</a:t>
            </a:fld>
            <a:endParaRPr lang="en-US" altLang="en-US"/>
          </a:p>
        </p:txBody>
      </p:sp>
    </p:spTree>
    <p:extLst>
      <p:ext uri="{BB962C8B-B14F-4D97-AF65-F5344CB8AC3E}">
        <p14:creationId xmlns:p14="http://schemas.microsoft.com/office/powerpoint/2010/main" val="1912741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smtClean="0"/>
            </a:lvl1pPr>
          </a:lstStyle>
          <a:p>
            <a:pPr>
              <a:defRPr/>
            </a:pPr>
            <a:fld id="{008A6A66-5DD0-472D-8A5F-E4E9DAF24C16}" type="slidenum">
              <a:rPr lang="en-US" altLang="en-US"/>
              <a:pPr>
                <a:defRPr/>
              </a:pPr>
              <a:t>‹#›</a:t>
            </a:fld>
            <a:endParaRPr lang="en-US" altLang="en-US"/>
          </a:p>
        </p:txBody>
      </p:sp>
    </p:spTree>
    <p:extLst>
      <p:ext uri="{BB962C8B-B14F-4D97-AF65-F5344CB8AC3E}">
        <p14:creationId xmlns:p14="http://schemas.microsoft.com/office/powerpoint/2010/main" val="203934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0"/>
            <a:ext cx="5223933" cy="4349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6733" y="1752600"/>
            <a:ext cx="5226051" cy="4349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21923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smtClean="0"/>
            </a:lvl1pPr>
          </a:lstStyle>
          <a:p>
            <a:pPr>
              <a:defRPr/>
            </a:pPr>
            <a:fld id="{F368F551-7EA6-4DC5-8744-1FEDC4949B74}" type="slidenum">
              <a:rPr lang="en-US" altLang="en-US"/>
              <a:pPr>
                <a:defRPr/>
              </a:pPr>
              <a:t>‹#›</a:t>
            </a:fld>
            <a:endParaRPr lang="en-US" altLang="en-US"/>
          </a:p>
        </p:txBody>
      </p:sp>
    </p:spTree>
    <p:extLst>
      <p:ext uri="{BB962C8B-B14F-4D97-AF65-F5344CB8AC3E}">
        <p14:creationId xmlns:p14="http://schemas.microsoft.com/office/powerpoint/2010/main" val="2390332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2F352A7E-F6F3-41B0-B607-026E75324D80}" type="slidenum">
              <a:rPr lang="en-US" altLang="en-US"/>
              <a:pPr>
                <a:defRPr/>
              </a:pPr>
              <a:t>‹#›</a:t>
            </a:fld>
            <a:endParaRPr lang="en-US" altLang="en-US"/>
          </a:p>
        </p:txBody>
      </p:sp>
    </p:spTree>
    <p:extLst>
      <p:ext uri="{BB962C8B-B14F-4D97-AF65-F5344CB8AC3E}">
        <p14:creationId xmlns:p14="http://schemas.microsoft.com/office/powerpoint/2010/main" val="2480670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E8913666-C8A5-4BE5-B15A-D483EABA8BF8}" type="slidenum">
              <a:rPr lang="en-US" altLang="en-US"/>
              <a:pPr>
                <a:defRPr/>
              </a:pPr>
              <a:t>‹#›</a:t>
            </a:fld>
            <a:endParaRPr lang="en-US" altLang="en-US"/>
          </a:p>
        </p:txBody>
      </p:sp>
    </p:spTree>
    <p:extLst>
      <p:ext uri="{BB962C8B-B14F-4D97-AF65-F5344CB8AC3E}">
        <p14:creationId xmlns:p14="http://schemas.microsoft.com/office/powerpoint/2010/main" val="2346913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E882339A-CC70-4758-8F35-158666596C77}" type="slidenum">
              <a:rPr lang="en-US" altLang="en-US"/>
              <a:pPr>
                <a:defRPr/>
              </a:pPr>
              <a:t>‹#›</a:t>
            </a:fld>
            <a:endParaRPr lang="en-US" altLang="en-US"/>
          </a:p>
        </p:txBody>
      </p:sp>
    </p:spTree>
    <p:extLst>
      <p:ext uri="{BB962C8B-B14F-4D97-AF65-F5344CB8AC3E}">
        <p14:creationId xmlns:p14="http://schemas.microsoft.com/office/powerpoint/2010/main" val="3723731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21E2988F-309C-400D-8562-9D7AA9CF6A23}" type="slidenum">
              <a:rPr lang="en-US" altLang="en-US"/>
              <a:pPr>
                <a:defRPr/>
              </a:pPr>
              <a:t>‹#›</a:t>
            </a:fld>
            <a:endParaRPr lang="en-US" altLang="en-US"/>
          </a:p>
        </p:txBody>
      </p:sp>
    </p:spTree>
    <p:extLst>
      <p:ext uri="{BB962C8B-B14F-4D97-AF65-F5344CB8AC3E}">
        <p14:creationId xmlns:p14="http://schemas.microsoft.com/office/powerpoint/2010/main" val="82202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26AFCB6-9952-4459-AB0C-4B7E40B914FC}"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37A526B8-4E90-4C67-9065-FD7C1829327A}" type="slidenum">
              <a:rPr lang="en-US" altLang="en-US"/>
              <a:pPr>
                <a:defRPr/>
              </a:pPr>
              <a:t>‹#›</a:t>
            </a:fld>
            <a:endParaRPr lang="en-US" altLang="en-US"/>
          </a:p>
        </p:txBody>
      </p:sp>
    </p:spTree>
    <p:extLst>
      <p:ext uri="{BB962C8B-B14F-4D97-AF65-F5344CB8AC3E}">
        <p14:creationId xmlns:p14="http://schemas.microsoft.com/office/powerpoint/2010/main" val="489871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0088E9C-635D-47B4-895F-AA936EB396F9}"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04219F83-BD45-464C-A0D4-DA5AB23337D3}" type="slidenum">
              <a:rPr lang="en-US" altLang="en-US"/>
              <a:pPr>
                <a:defRPr/>
              </a:pPr>
              <a:t>‹#›</a:t>
            </a:fld>
            <a:endParaRPr lang="en-US" altLang="en-US"/>
          </a:p>
        </p:txBody>
      </p:sp>
    </p:spTree>
    <p:extLst>
      <p:ext uri="{BB962C8B-B14F-4D97-AF65-F5344CB8AC3E}">
        <p14:creationId xmlns:p14="http://schemas.microsoft.com/office/powerpoint/2010/main" val="84029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06F29D9-9336-4AD6-97BB-132EFFFAD760}"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F7C0993C-09F5-43FE-AD41-3DB7C2206F7F}" type="slidenum">
              <a:rPr lang="en-US" altLang="en-US"/>
              <a:pPr>
                <a:defRPr/>
              </a:pPr>
              <a:t>‹#›</a:t>
            </a:fld>
            <a:endParaRPr lang="en-US" altLang="en-US"/>
          </a:p>
        </p:txBody>
      </p:sp>
    </p:spTree>
    <p:extLst>
      <p:ext uri="{BB962C8B-B14F-4D97-AF65-F5344CB8AC3E}">
        <p14:creationId xmlns:p14="http://schemas.microsoft.com/office/powerpoint/2010/main" val="3891741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0091CC27-D9CD-43D3-9FC0-B5F11CD3B791}"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3CD341D8-57D1-4154-8404-FF006C6BCAF0}" type="slidenum">
              <a:rPr lang="en-US" altLang="en-US"/>
              <a:pPr>
                <a:defRPr/>
              </a:pPr>
              <a:t>‹#›</a:t>
            </a:fld>
            <a:endParaRPr lang="en-US" altLang="en-US"/>
          </a:p>
        </p:txBody>
      </p:sp>
    </p:spTree>
    <p:extLst>
      <p:ext uri="{BB962C8B-B14F-4D97-AF65-F5344CB8AC3E}">
        <p14:creationId xmlns:p14="http://schemas.microsoft.com/office/powerpoint/2010/main" val="3883265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EB2E7C7-6ED3-42B6-B072-F7A2B3E1F2E4}" type="datetimeFigureOut">
              <a:rPr lang="en-US" altLang="en-US"/>
              <a:pPr>
                <a:defRPr/>
              </a:pPr>
              <a:t>3/20/20</a:t>
            </a:fld>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mtClean="0"/>
            </a:lvl1pPr>
          </a:lstStyle>
          <a:p>
            <a:pPr>
              <a:defRPr/>
            </a:pPr>
            <a:fld id="{AA847D74-0FE1-4EE1-A575-410F7B94B59F}" type="slidenum">
              <a:rPr lang="en-US" altLang="en-US"/>
              <a:pPr>
                <a:defRPr/>
              </a:pPr>
              <a:t>‹#›</a:t>
            </a:fld>
            <a:endParaRPr lang="en-US" altLang="en-US"/>
          </a:p>
        </p:txBody>
      </p:sp>
    </p:spTree>
    <p:extLst>
      <p:ext uri="{BB962C8B-B14F-4D97-AF65-F5344CB8AC3E}">
        <p14:creationId xmlns:p14="http://schemas.microsoft.com/office/powerpoint/2010/main" val="12090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89111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517E0E-3E1D-4FCF-A51B-173B173C4136}" type="datetimeFigureOut">
              <a:rPr lang="en-US" altLang="en-US"/>
              <a:pPr>
                <a:defRPr/>
              </a:pPr>
              <a:t>3/20/20</a:t>
            </a:fld>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smtClean="0"/>
            </a:lvl1pPr>
          </a:lstStyle>
          <a:p>
            <a:pPr>
              <a:defRPr/>
            </a:pPr>
            <a:fld id="{035DF6AD-D7D8-497E-8D64-FF08865F9375}" type="slidenum">
              <a:rPr lang="en-US" altLang="en-US"/>
              <a:pPr>
                <a:defRPr/>
              </a:pPr>
              <a:t>‹#›</a:t>
            </a:fld>
            <a:endParaRPr lang="en-US" altLang="en-US"/>
          </a:p>
        </p:txBody>
      </p:sp>
    </p:spTree>
    <p:extLst>
      <p:ext uri="{BB962C8B-B14F-4D97-AF65-F5344CB8AC3E}">
        <p14:creationId xmlns:p14="http://schemas.microsoft.com/office/powerpoint/2010/main" val="3016540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5472457-6CD6-474C-B5C0-B4E7A21E0F37}" type="datetimeFigureOut">
              <a:rPr lang="en-US" altLang="en-US"/>
              <a:pPr>
                <a:defRPr/>
              </a:pPr>
              <a:t>3/20/20</a:t>
            </a:fld>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smtClean="0"/>
            </a:lvl1pPr>
          </a:lstStyle>
          <a:p>
            <a:pPr>
              <a:defRPr/>
            </a:pPr>
            <a:fld id="{98727411-1119-45B3-BB99-D4926B2FF29F}" type="slidenum">
              <a:rPr lang="en-US" altLang="en-US"/>
              <a:pPr>
                <a:defRPr/>
              </a:pPr>
              <a:t>‹#›</a:t>
            </a:fld>
            <a:endParaRPr lang="en-US" altLang="en-US"/>
          </a:p>
        </p:txBody>
      </p:sp>
    </p:spTree>
    <p:extLst>
      <p:ext uri="{BB962C8B-B14F-4D97-AF65-F5344CB8AC3E}">
        <p14:creationId xmlns:p14="http://schemas.microsoft.com/office/powerpoint/2010/main" val="3916401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8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1ACAC431-FDC3-4859-92A7-3FA8FB60414C}"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49FBE627-38B3-40C3-B267-3C4C6E532F29}" type="slidenum">
              <a:rPr lang="en-US" altLang="en-US"/>
              <a:pPr>
                <a:defRPr/>
              </a:pPr>
              <a:t>‹#›</a:t>
            </a:fld>
            <a:endParaRPr lang="en-US" altLang="en-US"/>
          </a:p>
        </p:txBody>
      </p:sp>
    </p:spTree>
    <p:extLst>
      <p:ext uri="{BB962C8B-B14F-4D97-AF65-F5344CB8AC3E}">
        <p14:creationId xmlns:p14="http://schemas.microsoft.com/office/powerpoint/2010/main" val="1505930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fld id="{022369E9-E099-4752-9D21-4BFCC925296D}"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mtClean="0"/>
            </a:lvl1pPr>
          </a:lstStyle>
          <a:p>
            <a:pPr>
              <a:defRPr/>
            </a:pPr>
            <a:fld id="{9B9CCF01-0EEC-4556-BA5C-686B6A725270}" type="slidenum">
              <a:rPr lang="en-US" altLang="en-US"/>
              <a:pPr>
                <a:defRPr/>
              </a:pPr>
              <a:t>‹#›</a:t>
            </a:fld>
            <a:endParaRPr lang="en-US" altLang="en-US"/>
          </a:p>
        </p:txBody>
      </p:sp>
    </p:spTree>
    <p:extLst>
      <p:ext uri="{BB962C8B-B14F-4D97-AF65-F5344CB8AC3E}">
        <p14:creationId xmlns:p14="http://schemas.microsoft.com/office/powerpoint/2010/main" val="3175941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5CED018-1722-424A-AD25-8B82D4FA9A6F}"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D128177F-A5B4-44F6-A28C-BCFDF5F14E90}" type="slidenum">
              <a:rPr lang="en-US" altLang="en-US"/>
              <a:pPr>
                <a:defRPr/>
              </a:pPr>
              <a:t>‹#›</a:t>
            </a:fld>
            <a:endParaRPr lang="en-US" altLang="en-US"/>
          </a:p>
        </p:txBody>
      </p:sp>
    </p:spTree>
    <p:extLst>
      <p:ext uri="{BB962C8B-B14F-4D97-AF65-F5344CB8AC3E}">
        <p14:creationId xmlns:p14="http://schemas.microsoft.com/office/powerpoint/2010/main" val="2426518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AEC97A8-2B8D-4813-B5C9-926A7E23C6D2}"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36AAF69A-2CF5-4951-84B8-6AC1B01BC454}" type="slidenum">
              <a:rPr lang="en-US" altLang="en-US"/>
              <a:pPr>
                <a:defRPr/>
              </a:pPr>
              <a:t>‹#›</a:t>
            </a:fld>
            <a:endParaRPr lang="en-US" altLang="en-US"/>
          </a:p>
        </p:txBody>
      </p:sp>
    </p:spTree>
    <p:extLst>
      <p:ext uri="{BB962C8B-B14F-4D97-AF65-F5344CB8AC3E}">
        <p14:creationId xmlns:p14="http://schemas.microsoft.com/office/powerpoint/2010/main" val="4170211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713783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82421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4783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0"/>
            <a:ext cx="522393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6733" y="1752600"/>
            <a:ext cx="5226051"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6265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44200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0221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05864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39894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712292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72927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08105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0"/>
            <a:ext cx="2921000" cy="6102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559800" cy="6102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76960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932D16BD-E067-4727-8592-020DA376A3FA}"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98BD0DA1-4CF1-476B-914A-3847D8D7CBFB}" type="slidenum">
              <a:rPr lang="en-US" altLang="en-US"/>
              <a:pPr>
                <a:defRPr/>
              </a:pPr>
              <a:t>‹#›</a:t>
            </a:fld>
            <a:endParaRPr lang="en-US" altLang="en-US"/>
          </a:p>
        </p:txBody>
      </p:sp>
    </p:spTree>
    <p:extLst>
      <p:ext uri="{BB962C8B-B14F-4D97-AF65-F5344CB8AC3E}">
        <p14:creationId xmlns:p14="http://schemas.microsoft.com/office/powerpoint/2010/main" val="2083643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E620BE2C-5C40-4EB4-9EC9-5F92098D2124}"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AB1FB5A9-994D-497E-8E68-35E0D33081A5}" type="slidenum">
              <a:rPr lang="en-US" altLang="en-US"/>
              <a:pPr>
                <a:defRPr/>
              </a:pPr>
              <a:t>‹#›</a:t>
            </a:fld>
            <a:endParaRPr lang="en-US" altLang="en-US"/>
          </a:p>
        </p:txBody>
      </p:sp>
    </p:spTree>
    <p:extLst>
      <p:ext uri="{BB962C8B-B14F-4D97-AF65-F5344CB8AC3E}">
        <p14:creationId xmlns:p14="http://schemas.microsoft.com/office/powerpoint/2010/main" val="1671462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48F40E1E-692F-4760-B692-98780BF916E0}"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04D4463B-B436-40CB-B652-8243F8AEB716}" type="slidenum">
              <a:rPr lang="en-US" altLang="en-US"/>
              <a:pPr>
                <a:defRPr/>
              </a:pPr>
              <a:t>‹#›</a:t>
            </a:fld>
            <a:endParaRPr lang="en-US" altLang="en-US"/>
          </a:p>
        </p:txBody>
      </p:sp>
    </p:spTree>
    <p:extLst>
      <p:ext uri="{BB962C8B-B14F-4D97-AF65-F5344CB8AC3E}">
        <p14:creationId xmlns:p14="http://schemas.microsoft.com/office/powerpoint/2010/main" val="293827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088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B86A250D-C243-47FA-A62F-150E9AA5E947}"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fontAlgn="base">
              <a:spcBef>
                <a:spcPct val="0"/>
              </a:spcBef>
              <a:spcAft>
                <a:spcPct val="0"/>
              </a:spcAft>
              <a:defRPr/>
            </a:lvl1pPr>
          </a:lstStyle>
          <a:p>
            <a:pPr>
              <a:defRPr/>
            </a:pPr>
            <a:fld id="{9B4699FA-246D-4D22-B9C8-479CA6F82689}" type="slidenum">
              <a:rPr lang="en-US" altLang="en-US"/>
              <a:pPr>
                <a:defRPr/>
              </a:pPr>
              <a:t>‹#›</a:t>
            </a:fld>
            <a:endParaRPr lang="en-US" altLang="en-US"/>
          </a:p>
        </p:txBody>
      </p:sp>
    </p:spTree>
    <p:extLst>
      <p:ext uri="{BB962C8B-B14F-4D97-AF65-F5344CB8AC3E}">
        <p14:creationId xmlns:p14="http://schemas.microsoft.com/office/powerpoint/2010/main" val="16126221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C8E44BDB-7996-4A2A-B44E-BCDEF62FCED7}" type="datetimeFigureOut">
              <a:rPr lang="en-US" altLang="en-US"/>
              <a:pPr>
                <a:defRPr/>
              </a:pPr>
              <a:t>3/20/20</a:t>
            </a:fld>
            <a:endParaRPr lang="en-US" altLang="en-US"/>
          </a:p>
        </p:txBody>
      </p:sp>
      <p:sp>
        <p:nvSpPr>
          <p:cNvPr id="8"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CFBFEDC3-4BE5-454E-9497-550549C2E2E2}" type="slidenum">
              <a:rPr lang="en-US" altLang="en-US"/>
              <a:pPr>
                <a:defRPr/>
              </a:pPr>
              <a:t>‹#›</a:t>
            </a:fld>
            <a:endParaRPr lang="en-US" altLang="en-US"/>
          </a:p>
        </p:txBody>
      </p:sp>
    </p:spTree>
    <p:extLst>
      <p:ext uri="{BB962C8B-B14F-4D97-AF65-F5344CB8AC3E}">
        <p14:creationId xmlns:p14="http://schemas.microsoft.com/office/powerpoint/2010/main" val="1349764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AB166961-D742-443F-ADB9-94B90DDC1F47}" type="datetimeFigureOut">
              <a:rPr lang="en-US" altLang="en-US"/>
              <a:pPr>
                <a:defRPr/>
              </a:pPr>
              <a:t>3/20/20</a:t>
            </a:fld>
            <a:endParaRPr lang="en-US" alt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6A486AD1-30F0-4EC0-A478-5E41318DC1B8}" type="slidenum">
              <a:rPr lang="en-US" altLang="en-US"/>
              <a:pPr>
                <a:defRPr/>
              </a:pPr>
              <a:t>‹#›</a:t>
            </a:fld>
            <a:endParaRPr lang="en-US" altLang="en-US"/>
          </a:p>
        </p:txBody>
      </p:sp>
    </p:spTree>
    <p:extLst>
      <p:ext uri="{BB962C8B-B14F-4D97-AF65-F5344CB8AC3E}">
        <p14:creationId xmlns:p14="http://schemas.microsoft.com/office/powerpoint/2010/main" val="3136607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036BAC57-589C-48D9-BA89-F3DDE21CD923}" type="datetimeFigureOut">
              <a:rPr lang="en-US" altLang="en-US"/>
              <a:pPr>
                <a:defRPr/>
              </a:pPr>
              <a:t>3/20/20</a:t>
            </a:fld>
            <a:endParaRPr lang="en-US" altLang="en-US"/>
          </a:p>
        </p:txBody>
      </p:sp>
      <p:sp>
        <p:nvSpPr>
          <p:cNvPr id="3"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3C7BC4D9-C3E1-43A4-8D4B-E127E5877264}" type="slidenum">
              <a:rPr lang="en-US" altLang="en-US"/>
              <a:pPr>
                <a:defRPr/>
              </a:pPr>
              <a:t>‹#›</a:t>
            </a:fld>
            <a:endParaRPr lang="en-US" altLang="en-US"/>
          </a:p>
        </p:txBody>
      </p:sp>
    </p:spTree>
    <p:extLst>
      <p:ext uri="{BB962C8B-B14F-4D97-AF65-F5344CB8AC3E}">
        <p14:creationId xmlns:p14="http://schemas.microsoft.com/office/powerpoint/2010/main" val="2704381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6EBCFEDD-68DD-4A09-BA67-651908429164}"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fontAlgn="base">
              <a:spcBef>
                <a:spcPct val="0"/>
              </a:spcBef>
              <a:spcAft>
                <a:spcPct val="0"/>
              </a:spcAft>
              <a:defRPr/>
            </a:lvl1pPr>
          </a:lstStyle>
          <a:p>
            <a:pPr>
              <a:defRPr/>
            </a:pPr>
            <a:fld id="{892B5D8C-8DEC-44C9-9F73-FDA239F82BB6}" type="slidenum">
              <a:rPr lang="en-US" altLang="en-US"/>
              <a:pPr>
                <a:defRPr/>
              </a:pPr>
              <a:t>‹#›</a:t>
            </a:fld>
            <a:endParaRPr lang="en-US" altLang="en-US"/>
          </a:p>
        </p:txBody>
      </p:sp>
    </p:spTree>
    <p:extLst>
      <p:ext uri="{BB962C8B-B14F-4D97-AF65-F5344CB8AC3E}">
        <p14:creationId xmlns:p14="http://schemas.microsoft.com/office/powerpoint/2010/main" val="2333152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base">
              <a:spcBef>
                <a:spcPct val="0"/>
              </a:spcBef>
              <a:spcAft>
                <a:spcPct val="0"/>
              </a:spcAft>
              <a:defRPr/>
            </a:lvl1pPr>
          </a:lstStyle>
          <a:p>
            <a:pPr>
              <a:defRPr/>
            </a:pPr>
            <a:fld id="{9BF096A3-052B-4C9C-AC66-7B5A8AF772D4}" type="datetimeFigureOut">
              <a:rPr lang="en-US" altLang="en-US"/>
              <a:pPr>
                <a:defRPr/>
              </a:pPr>
              <a:t>3/20/20</a:t>
            </a:fld>
            <a:endParaRPr lang="en-US" altLang="en-US"/>
          </a:p>
        </p:txBody>
      </p:sp>
      <p:sp>
        <p:nvSpPr>
          <p:cNvPr id="6" name="Footer Placeholder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fontAlgn="base">
              <a:spcBef>
                <a:spcPct val="0"/>
              </a:spcBef>
              <a:spcAft>
                <a:spcPct val="0"/>
              </a:spcAft>
              <a:defRPr/>
            </a:lvl1pPr>
          </a:lstStyle>
          <a:p>
            <a:pPr>
              <a:defRPr/>
            </a:pPr>
            <a:fld id="{B2ABE553-C9D5-4BB9-AB7C-9F072D9BC5CF}" type="slidenum">
              <a:rPr lang="en-US" altLang="en-US"/>
              <a:pPr>
                <a:defRPr/>
              </a:pPr>
              <a:t>‹#›</a:t>
            </a:fld>
            <a:endParaRPr lang="en-US" altLang="en-US"/>
          </a:p>
        </p:txBody>
      </p:sp>
    </p:spTree>
    <p:extLst>
      <p:ext uri="{BB962C8B-B14F-4D97-AF65-F5344CB8AC3E}">
        <p14:creationId xmlns:p14="http://schemas.microsoft.com/office/powerpoint/2010/main" val="3140092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52961E29-BCC8-4308-9999-1E9F3C8D9266}"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B114C181-10F2-4EAB-BE7C-7C89E4BD85DB}" type="slidenum">
              <a:rPr lang="en-US" altLang="en-US"/>
              <a:pPr>
                <a:defRPr/>
              </a:pPr>
              <a:t>‹#›</a:t>
            </a:fld>
            <a:endParaRPr lang="en-US" altLang="en-US"/>
          </a:p>
        </p:txBody>
      </p:sp>
    </p:spTree>
    <p:extLst>
      <p:ext uri="{BB962C8B-B14F-4D97-AF65-F5344CB8AC3E}">
        <p14:creationId xmlns:p14="http://schemas.microsoft.com/office/powerpoint/2010/main" val="1544824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vl1pPr>
          </a:lstStyle>
          <a:p>
            <a:pPr>
              <a:defRPr/>
            </a:pPr>
            <a:fld id="{45D680BA-88B4-4A74-A256-998A179A424E}" type="datetimeFigureOut">
              <a:rPr lang="en-US" altLang="en-US"/>
              <a:pPr>
                <a:defRPr/>
              </a:pPr>
              <a:t>3/20/20</a:t>
            </a:fld>
            <a:endParaRPr lang="en-US" alt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vl1pPr>
          </a:lstStyle>
          <a:p>
            <a:pPr>
              <a:defRPr/>
            </a:pPr>
            <a:fld id="{7C0651D7-CACA-47D5-9699-3440BB1EF373}" type="slidenum">
              <a:rPr lang="en-US" altLang="en-US"/>
              <a:pPr>
                <a:defRPr/>
              </a:pPr>
              <a:t>‹#›</a:t>
            </a:fld>
            <a:endParaRPr lang="en-US" altLang="en-US"/>
          </a:p>
        </p:txBody>
      </p:sp>
    </p:spTree>
    <p:extLst>
      <p:ext uri="{BB962C8B-B14F-4D97-AF65-F5344CB8AC3E}">
        <p14:creationId xmlns:p14="http://schemas.microsoft.com/office/powerpoint/2010/main" val="2231032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5AD1-140B-4E4E-8D33-BFDF27B2BD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0DE67-5584-46B8-9848-B6EDFFA3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5DE7F-C0E8-4FA0-B331-A95BC1D423B6}"/>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6EB1C07F-F19F-43EE-9FCA-8A57BB9FA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1CD90-A5F5-47A0-9ABF-FF070360B85A}"/>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42263153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68A5-D345-42C3-BF23-A9558F703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A8DE1-B40C-4B0C-B835-B2FB7A50F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1382-2CEB-4C31-BC92-469BCA6DA2BF}"/>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16BD784D-B209-4271-AD76-EC146C86E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FED20-5C09-49B4-9E88-2CA507D3FC54}"/>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252305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8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90829026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5FCF-5AAD-4795-81B8-7D8A5A51B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59C8CF-36E9-4106-987B-F6718DB8C0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CB7A14-D87C-435D-94AB-BE57ABBE3C6C}"/>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FDEBEF45-8B52-46E6-93C4-C5AB1626B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D8D2B-2553-4425-8C7F-2FEE651B73BF}"/>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3832570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9754-5DC4-4533-8366-2BABAEBE7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6D15E-93AB-4C33-8958-316C8056C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923CE5-079B-4C95-BD50-2E5240E9A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E3364-49F4-4AC8-9A40-697EA866D2CB}"/>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6" name="Footer Placeholder 5">
            <a:extLst>
              <a:ext uri="{FF2B5EF4-FFF2-40B4-BE49-F238E27FC236}">
                <a16:creationId xmlns:a16="http://schemas.microsoft.com/office/drawing/2014/main" id="{D1997DEF-559C-42EA-AAEF-2F812F696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02F3B-91FE-44CE-A546-366F539E92D9}"/>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3002869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9B1B-5833-4E98-A027-1A56CF2848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8BEB5-A463-4D66-A7CD-BF713960B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07F03-55FC-4BAC-9A1D-3BD7ED17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A6344-AD93-480F-AA7D-ED8FDB9C5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FABEC-0336-4DDF-9673-066C81744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62DD69-E494-4E5E-8EB1-3DB3E21DE110}"/>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8" name="Footer Placeholder 7">
            <a:extLst>
              <a:ext uri="{FF2B5EF4-FFF2-40B4-BE49-F238E27FC236}">
                <a16:creationId xmlns:a16="http://schemas.microsoft.com/office/drawing/2014/main" id="{BB35EAD6-CEDB-4046-B5F9-BB2DB64B5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330A8-8583-4046-B831-1DC02E1D6A42}"/>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1509742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0435-816B-43AC-8080-AA40D197C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A6097-48FD-4AB4-9B82-5FEE911561D7}"/>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4" name="Footer Placeholder 3">
            <a:extLst>
              <a:ext uri="{FF2B5EF4-FFF2-40B4-BE49-F238E27FC236}">
                <a16:creationId xmlns:a16="http://schemas.microsoft.com/office/drawing/2014/main" id="{C8D74E5B-6EE0-4006-B632-196C9036D9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6FADF-D5A6-4B37-890C-5C1DFB5D7FCE}"/>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18099199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E6E6F-5824-4486-BF35-B0EAA205F4DF}"/>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3" name="Footer Placeholder 2">
            <a:extLst>
              <a:ext uri="{FF2B5EF4-FFF2-40B4-BE49-F238E27FC236}">
                <a16:creationId xmlns:a16="http://schemas.microsoft.com/office/drawing/2014/main" id="{53B9D1EC-61D3-445F-951B-562A6C169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CDB34-1346-4210-B915-7EB93CB86520}"/>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1248867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261E-ACF1-4393-8453-A8EBDB98E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6D019-46F7-4D7C-B421-04635469E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F8B30B-D63C-44B8-96E5-597173FEB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8F9D0-073D-479C-BCB3-EF1DE7FA1BC5}"/>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6" name="Footer Placeholder 5">
            <a:extLst>
              <a:ext uri="{FF2B5EF4-FFF2-40B4-BE49-F238E27FC236}">
                <a16:creationId xmlns:a16="http://schemas.microsoft.com/office/drawing/2014/main" id="{38FA83BF-EFDE-4FB3-A960-224156E8A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CBCAD-B3DB-4BEF-9ED2-C1597151A4E2}"/>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1283289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7DD0-17E2-4F1D-88A6-C86233D65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79241C-AAB2-4629-9695-6F1B18CD6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4058C6-C647-4036-95B8-64DCD6745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6B7C5-4AA1-4FA9-A258-C39D9F2EEC84}"/>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6" name="Footer Placeholder 5">
            <a:extLst>
              <a:ext uri="{FF2B5EF4-FFF2-40B4-BE49-F238E27FC236}">
                <a16:creationId xmlns:a16="http://schemas.microsoft.com/office/drawing/2014/main" id="{526A62D3-F546-4362-9378-AC2BD6C25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8156B-A576-42A8-AC05-A2B04C90357F}"/>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905160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2263-479B-46D8-B552-3EEA74BBD3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3E50B-594A-4AA7-80B5-5196D1AE89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E5DDA-59EB-4C84-B051-2C21FFB2135D}"/>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D6D56330-4B24-4992-9549-56F0144E8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916B3-C146-4262-BEE9-40CABF2EC13E}"/>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1163422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F3D08-8165-4A6E-B77F-7A1573118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2C14D-E190-4C25-A756-68CD9CF8D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00D1A-A804-4BF1-A95A-D50286E377B0}"/>
              </a:ext>
            </a:extLst>
          </p:cNvPr>
          <p:cNvSpPr>
            <a:spLocks noGrp="1"/>
          </p:cNvSpPr>
          <p:nvPr>
            <p:ph type="dt" sz="half" idx="10"/>
          </p:nvPr>
        </p:nvSpPr>
        <p:spPr/>
        <p:txBody>
          <a:body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06B9CC0B-6EB4-4893-8D93-ED53C987B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BDC21-C04E-4963-A68A-0C70D0CEE1D1}"/>
              </a:ext>
            </a:extLst>
          </p:cNvPr>
          <p:cNvSpPr>
            <a:spLocks noGrp="1"/>
          </p:cNvSpPr>
          <p:nvPr>
            <p:ph type="sldNum" sz="quarter" idx="12"/>
          </p:nvPr>
        </p:nvSpPr>
        <p:spPr/>
        <p:txBody>
          <a:bodyPr/>
          <a:lstStyle/>
          <a:p>
            <a:fld id="{6AB4C128-4C81-49E5-9D36-BA5EA6002529}" type="slidenum">
              <a:rPr lang="en-US" smtClean="0"/>
              <a:t>‹#›</a:t>
            </a:fld>
            <a:endParaRPr lang="en-US"/>
          </a:p>
        </p:txBody>
      </p:sp>
    </p:spTree>
    <p:extLst>
      <p:ext uri="{BB962C8B-B14F-4D97-AF65-F5344CB8AC3E}">
        <p14:creationId xmlns:p14="http://schemas.microsoft.com/office/powerpoint/2010/main" val="36641042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AE7C757-8B94-44D5-B447-D809F78E62B3}" type="datetimeFigureOut">
              <a:rPr lang="en-US"/>
              <a:pPr>
                <a:defRPr/>
              </a:pPr>
              <a:t>3/20/20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99511D2-A15F-475B-A411-B81F621A4C77}" type="slidenum">
              <a:rPr lang="en-US"/>
              <a:pPr>
                <a:defRPr/>
              </a:pPr>
              <a:t>‹#›</a:t>
            </a:fld>
            <a:endParaRPr lang="en-US"/>
          </a:p>
        </p:txBody>
      </p:sp>
    </p:spTree>
    <p:extLst>
      <p:ext uri="{BB962C8B-B14F-4D97-AF65-F5344CB8AC3E}">
        <p14:creationId xmlns:p14="http://schemas.microsoft.com/office/powerpoint/2010/main" val="230662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4374388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AEF5416-000E-4AD9-BB42-4349E59F8BD5}" type="datetimeFigureOut">
              <a:rPr lang="en-US"/>
              <a:pPr>
                <a:defRPr/>
              </a:pPr>
              <a:t>3/20/20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F99DC74-A565-4319-A2E2-15E0D71663A7}" type="slidenum">
              <a:rPr lang="en-US"/>
              <a:pPr>
                <a:defRPr/>
              </a:pPr>
              <a:t>‹#›</a:t>
            </a:fld>
            <a:endParaRPr lang="en-US"/>
          </a:p>
        </p:txBody>
      </p:sp>
    </p:spTree>
    <p:extLst>
      <p:ext uri="{BB962C8B-B14F-4D97-AF65-F5344CB8AC3E}">
        <p14:creationId xmlns:p14="http://schemas.microsoft.com/office/powerpoint/2010/main" val="974090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542A198-B968-49B8-B25E-99663AE001B5}" type="datetimeFigureOut">
              <a:rPr lang="en-US"/>
              <a:pPr>
                <a:defRPr/>
              </a:pPr>
              <a:t>3/20/20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D4355F9D-813A-41ED-B8DB-9725DF327A11}" type="slidenum">
              <a:rPr lang="en-US"/>
              <a:pPr>
                <a:defRPr/>
              </a:pPr>
              <a:t>‹#›</a:t>
            </a:fld>
            <a:endParaRPr lang="en-US"/>
          </a:p>
        </p:txBody>
      </p:sp>
    </p:spTree>
    <p:extLst>
      <p:ext uri="{BB962C8B-B14F-4D97-AF65-F5344CB8AC3E}">
        <p14:creationId xmlns:p14="http://schemas.microsoft.com/office/powerpoint/2010/main" val="1064284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7EBC33F-61EF-47DB-8893-87F73BE51DB2}" type="datetimeFigureOut">
              <a:rPr lang="en-US"/>
              <a:pPr>
                <a:defRPr/>
              </a:pPr>
              <a:t>3/20/20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85B7AA9-16D3-46D4-801E-23E4C991B59F}" type="slidenum">
              <a:rPr lang="en-US"/>
              <a:pPr>
                <a:defRPr/>
              </a:pPr>
              <a:t>‹#›</a:t>
            </a:fld>
            <a:endParaRPr lang="en-US"/>
          </a:p>
        </p:txBody>
      </p:sp>
    </p:spTree>
    <p:extLst>
      <p:ext uri="{BB962C8B-B14F-4D97-AF65-F5344CB8AC3E}">
        <p14:creationId xmlns:p14="http://schemas.microsoft.com/office/powerpoint/2010/main" val="11550449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2C3A62B3-AAC8-412E-A68B-37D995D82A78}" type="datetimeFigureOut">
              <a:rPr lang="en-US"/>
              <a:pPr>
                <a:defRPr/>
              </a:pPr>
              <a:t>3/20/20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9A4742E2-43DB-4C4B-A956-5F6E9DCE0844}" type="slidenum">
              <a:rPr lang="en-US"/>
              <a:pPr>
                <a:defRPr/>
              </a:pPr>
              <a:t>‹#›</a:t>
            </a:fld>
            <a:endParaRPr lang="en-US"/>
          </a:p>
        </p:txBody>
      </p:sp>
    </p:spTree>
    <p:extLst>
      <p:ext uri="{BB962C8B-B14F-4D97-AF65-F5344CB8AC3E}">
        <p14:creationId xmlns:p14="http://schemas.microsoft.com/office/powerpoint/2010/main" val="2918481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8245D09-3FA4-4189-AE15-4F0A630F7E46}" type="datetimeFigureOut">
              <a:rPr lang="en-US"/>
              <a:pPr>
                <a:defRPr/>
              </a:pPr>
              <a:t>3/20/20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50B26BB-238E-4093-8AA5-E0EEE3A0FBC4}" type="slidenum">
              <a:rPr lang="en-US"/>
              <a:pPr>
                <a:defRPr/>
              </a:pPr>
              <a:t>‹#›</a:t>
            </a:fld>
            <a:endParaRPr lang="en-US"/>
          </a:p>
        </p:txBody>
      </p:sp>
    </p:spTree>
    <p:extLst>
      <p:ext uri="{BB962C8B-B14F-4D97-AF65-F5344CB8AC3E}">
        <p14:creationId xmlns:p14="http://schemas.microsoft.com/office/powerpoint/2010/main" val="2718534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BB96646-5F92-425F-966F-87634CD1B83D}" type="datetimeFigureOut">
              <a:rPr lang="en-US"/>
              <a:pPr>
                <a:defRPr/>
              </a:pPr>
              <a:t>3/20/20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82CB7C70-B930-40A4-8D65-50F2AD3AB33C}" type="slidenum">
              <a:rPr lang="en-US"/>
              <a:pPr>
                <a:defRPr/>
              </a:pPr>
              <a:t>‹#›</a:t>
            </a:fld>
            <a:endParaRPr lang="en-US"/>
          </a:p>
        </p:txBody>
      </p:sp>
    </p:spTree>
    <p:extLst>
      <p:ext uri="{BB962C8B-B14F-4D97-AF65-F5344CB8AC3E}">
        <p14:creationId xmlns:p14="http://schemas.microsoft.com/office/powerpoint/2010/main" val="31324190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9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D50B5C3-7D98-423C-B940-363F017F918B}" type="datetimeFigureOut">
              <a:rPr lang="en-US"/>
              <a:pPr>
                <a:defRPr/>
              </a:pPr>
              <a:t>3/20/20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590483A-2456-479F-B843-C4514438BDB0}" type="slidenum">
              <a:rPr lang="en-US"/>
              <a:pPr>
                <a:defRPr/>
              </a:pPr>
              <a:t>‹#›</a:t>
            </a:fld>
            <a:endParaRPr lang="en-US"/>
          </a:p>
        </p:txBody>
      </p:sp>
    </p:spTree>
    <p:extLst>
      <p:ext uri="{BB962C8B-B14F-4D97-AF65-F5344CB8AC3E}">
        <p14:creationId xmlns:p14="http://schemas.microsoft.com/office/powerpoint/2010/main" val="30368959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16F68250-27D3-4CD8-AC28-63D84E8BEEBE}" type="datetimeFigureOut">
              <a:rPr lang="en-US"/>
              <a:pPr>
                <a:defRPr/>
              </a:pPr>
              <a:t>3/20/20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A18B3D97-ABFF-4789-BCBC-3B7470103737}" type="slidenum">
              <a:rPr lang="en-US"/>
              <a:pPr>
                <a:defRPr/>
              </a:pPr>
              <a:t>‹#›</a:t>
            </a:fld>
            <a:endParaRPr lang="en-US"/>
          </a:p>
        </p:txBody>
      </p:sp>
    </p:spTree>
    <p:extLst>
      <p:ext uri="{BB962C8B-B14F-4D97-AF65-F5344CB8AC3E}">
        <p14:creationId xmlns:p14="http://schemas.microsoft.com/office/powerpoint/2010/main" val="67586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F67A6C9-CCB4-47F3-8124-FB3F5C59E89B}" type="datetimeFigureOut">
              <a:rPr lang="en-US"/>
              <a:pPr>
                <a:defRPr/>
              </a:pPr>
              <a:t>3/20/20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427D368A-A684-41E3-BE3A-B75C52E57567}" type="slidenum">
              <a:rPr lang="en-US"/>
              <a:pPr>
                <a:defRPr/>
              </a:pPr>
              <a:t>‹#›</a:t>
            </a:fld>
            <a:endParaRPr lang="en-US"/>
          </a:p>
        </p:txBody>
      </p:sp>
    </p:spTree>
    <p:extLst>
      <p:ext uri="{BB962C8B-B14F-4D97-AF65-F5344CB8AC3E}">
        <p14:creationId xmlns:p14="http://schemas.microsoft.com/office/powerpoint/2010/main" val="37291552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CEEA2600-420C-4FFE-A252-7CCFB0F59DCE}" type="datetimeFigureOut">
              <a:rPr lang="en-US"/>
              <a:pPr>
                <a:defRPr/>
              </a:pPr>
              <a:t>3/20/20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fld id="{F654F634-B783-4AA1-85E2-2FFE0ADBD07E}" type="slidenum">
              <a:rPr lang="en-US"/>
              <a:pPr>
                <a:defRPr/>
              </a:pPr>
              <a:t>‹#›</a:t>
            </a:fld>
            <a:endParaRPr lang="en-US"/>
          </a:p>
        </p:txBody>
      </p:sp>
    </p:spTree>
    <p:extLst>
      <p:ext uri="{BB962C8B-B14F-4D97-AF65-F5344CB8AC3E}">
        <p14:creationId xmlns:p14="http://schemas.microsoft.com/office/powerpoint/2010/main" val="266780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00176" y="0"/>
            <a:ext cx="10991849" cy="130810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fr-FR" altLang="en-US" sz="1350">
                <a:solidFill>
                  <a:srgbClr val="000000"/>
                </a:solidFill>
                <a:ea typeface="MS PGothic" pitchFamily="34" charset="-128"/>
                <a:cs typeface="Arial" panose="020B0604020202020204" pitchFamily="34" charset="0"/>
              </a:rPr>
              <a:t> </a:t>
            </a:r>
          </a:p>
        </p:txBody>
      </p:sp>
      <p:sp>
        <p:nvSpPr>
          <p:cNvPr id="650243" name="Rectangle 3"/>
          <p:cNvSpPr>
            <a:spLocks noGrp="1" noChangeArrowheads="1"/>
          </p:cNvSpPr>
          <p:nvPr>
            <p:ph type="title"/>
          </p:nvPr>
        </p:nvSpPr>
        <p:spPr bwMode="auto">
          <a:xfrm>
            <a:off x="1828800" y="37"/>
            <a:ext cx="104648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p>
        </p:txBody>
      </p:sp>
      <p:sp>
        <p:nvSpPr>
          <p:cNvPr id="12292" name="Rectangle 4"/>
          <p:cNvSpPr>
            <a:spLocks noGrp="1" noChangeArrowheads="1"/>
          </p:cNvSpPr>
          <p:nvPr>
            <p:ph type="body" idx="1"/>
          </p:nvPr>
        </p:nvSpPr>
        <p:spPr bwMode="auto">
          <a:xfrm>
            <a:off x="609600" y="1752600"/>
            <a:ext cx="10653184"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26629" name="Rectangle 5"/>
          <p:cNvSpPr>
            <a:spLocks noChangeArrowheads="1"/>
          </p:cNvSpPr>
          <p:nvPr/>
        </p:nvSpPr>
        <p:spPr bwMode="auto">
          <a:xfrm>
            <a:off x="0" y="6477000"/>
            <a:ext cx="12192000" cy="381000"/>
          </a:xfrm>
          <a:prstGeom prst="rect">
            <a:avLst/>
          </a:prstGeom>
          <a:gradFill rotWithShape="1">
            <a:gsLst>
              <a:gs pos="0">
                <a:srgbClr val="6699FF"/>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defRPr/>
            </a:pPr>
            <a:r>
              <a:rPr lang="fr-FR" altLang="en-US" sz="1350">
                <a:solidFill>
                  <a:srgbClr val="000000"/>
                </a:solidFill>
                <a:ea typeface="MS PGothic" pitchFamily="34" charset="-128"/>
                <a:cs typeface="Arial" panose="020B0604020202020204" pitchFamily="34" charset="0"/>
              </a:rPr>
              <a:t> </a:t>
            </a:r>
            <a:endParaRPr lang="fr-FR" altLang="en-US" sz="1350">
              <a:solidFill>
                <a:srgbClr val="FFFFFF"/>
              </a:solidFill>
              <a:ea typeface="MS PGothic" pitchFamily="34" charset="-128"/>
              <a:cs typeface="Arial" panose="020B0604020202020204" pitchFamily="34" charset="0"/>
            </a:endParaRPr>
          </a:p>
        </p:txBody>
      </p:sp>
      <p:sp>
        <p:nvSpPr>
          <p:cNvPr id="26630" name="Rectangle 6"/>
          <p:cNvSpPr>
            <a:spLocks noChangeArrowheads="1"/>
          </p:cNvSpPr>
          <p:nvPr/>
        </p:nvSpPr>
        <p:spPr bwMode="auto">
          <a:xfrm>
            <a:off x="25" y="37"/>
            <a:ext cx="1799167" cy="1304925"/>
          </a:xfrm>
          <a:prstGeom prst="rect">
            <a:avLst/>
          </a:prstGeom>
          <a:gradFill rotWithShape="1">
            <a:gsLst>
              <a:gs pos="0">
                <a:srgbClr val="99CCFF"/>
              </a:gs>
              <a:gs pos="100000">
                <a:srgbClr val="83AFDB"/>
              </a:gs>
            </a:gsLst>
            <a:path path="rect">
              <a:fillToRect l="100000" b="100000"/>
            </a:path>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grpSp>
        <p:nvGrpSpPr>
          <p:cNvPr id="12295" name="Group 7"/>
          <p:cNvGrpSpPr>
            <a:grpSpLocks/>
          </p:cNvGrpSpPr>
          <p:nvPr/>
        </p:nvGrpSpPr>
        <p:grpSpPr bwMode="auto">
          <a:xfrm>
            <a:off x="9175776" y="6491292"/>
            <a:ext cx="3016249" cy="300037"/>
            <a:chOff x="4292" y="192"/>
            <a:chExt cx="1228" cy="189"/>
          </a:xfrm>
        </p:grpSpPr>
        <p:sp>
          <p:nvSpPr>
            <p:cNvPr id="26646" name="Text Box 8"/>
            <p:cNvSpPr txBox="1">
              <a:spLocks noChangeArrowheads="1"/>
            </p:cNvSpPr>
            <p:nvPr/>
          </p:nvSpPr>
          <p:spPr bwMode="auto">
            <a:xfrm>
              <a:off x="4368" y="192"/>
              <a:ext cx="115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350">
                  <a:solidFill>
                    <a:srgbClr val="FFFFFF"/>
                  </a:solidFill>
                  <a:ea typeface="MS PGothic" pitchFamily="34" charset="-128"/>
                  <a:cs typeface="Arial" panose="020B0604020202020204" pitchFamily="34" charset="0"/>
                </a:rPr>
                <a:t>SCRIPPS</a:t>
              </a:r>
              <a:r>
                <a:rPr lang="en-US" altLang="en-US" sz="1350">
                  <a:solidFill>
                    <a:srgbClr val="000000"/>
                  </a:solidFill>
                  <a:ea typeface="MS PGothic" pitchFamily="34" charset="-128"/>
                  <a:cs typeface="Arial" panose="020B0604020202020204" pitchFamily="34" charset="0"/>
                </a:rPr>
                <a:t> </a:t>
              </a:r>
              <a:r>
                <a:rPr lang="en-US" altLang="en-US" sz="1350">
                  <a:solidFill>
                    <a:srgbClr val="FFFFFF"/>
                  </a:solidFill>
                  <a:ea typeface="MS PGothic" pitchFamily="34" charset="-128"/>
                  <a:cs typeface="Arial" panose="020B0604020202020204" pitchFamily="34" charset="0"/>
                </a:rPr>
                <a:t>CLINIC</a:t>
              </a:r>
            </a:p>
          </p:txBody>
        </p:sp>
        <p:grpSp>
          <p:nvGrpSpPr>
            <p:cNvPr id="12311" name="Group 9"/>
            <p:cNvGrpSpPr>
              <a:grpSpLocks noChangeAspect="1"/>
            </p:cNvGrpSpPr>
            <p:nvPr/>
          </p:nvGrpSpPr>
          <p:grpSpPr bwMode="auto">
            <a:xfrm>
              <a:off x="4292" y="256"/>
              <a:ext cx="98" cy="98"/>
              <a:chOff x="1104" y="1344"/>
              <a:chExt cx="1344" cy="1344"/>
            </a:xfrm>
          </p:grpSpPr>
          <p:sp>
            <p:nvSpPr>
              <p:cNvPr id="26648" name="Rectangle 10"/>
              <p:cNvSpPr>
                <a:spLocks noChangeAspect="1" noChangeArrowheads="1"/>
              </p:cNvSpPr>
              <p:nvPr/>
            </p:nvSpPr>
            <p:spPr bwMode="auto">
              <a:xfrm>
                <a:off x="1104" y="1344"/>
                <a:ext cx="1347" cy="134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sp>
            <p:nvSpPr>
              <p:cNvPr id="26649" name="Rectangle 11"/>
              <p:cNvSpPr>
                <a:spLocks noChangeAspect="1" noChangeArrowheads="1"/>
              </p:cNvSpPr>
              <p:nvPr/>
            </p:nvSpPr>
            <p:spPr bwMode="auto">
              <a:xfrm>
                <a:off x="1329" y="1577"/>
                <a:ext cx="898" cy="87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sp>
            <p:nvSpPr>
              <p:cNvPr id="26650" name="Rectangle 12"/>
              <p:cNvSpPr>
                <a:spLocks noChangeAspect="1" noChangeArrowheads="1"/>
              </p:cNvSpPr>
              <p:nvPr/>
            </p:nvSpPr>
            <p:spPr bwMode="auto">
              <a:xfrm>
                <a:off x="1577" y="1810"/>
                <a:ext cx="402" cy="41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grpSp>
            <p:nvGrpSpPr>
              <p:cNvPr id="12315" name="Group 13"/>
              <p:cNvGrpSpPr>
                <a:grpSpLocks noChangeAspect="1"/>
              </p:cNvGrpSpPr>
              <p:nvPr/>
            </p:nvGrpSpPr>
            <p:grpSpPr bwMode="auto">
              <a:xfrm>
                <a:off x="1164" y="1400"/>
                <a:ext cx="1248" cy="1248"/>
                <a:chOff x="1152" y="1392"/>
                <a:chExt cx="1248" cy="1248"/>
              </a:xfrm>
            </p:grpSpPr>
            <p:sp>
              <p:nvSpPr>
                <p:cNvPr id="12321" name="Line 14"/>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22" name="Line 15"/>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grpSp>
            <p:nvGrpSpPr>
              <p:cNvPr id="12316" name="Group 16"/>
              <p:cNvGrpSpPr>
                <a:grpSpLocks noChangeAspect="1"/>
              </p:cNvGrpSpPr>
              <p:nvPr/>
            </p:nvGrpSpPr>
            <p:grpSpPr bwMode="auto">
              <a:xfrm>
                <a:off x="1392" y="1632"/>
                <a:ext cx="768" cy="768"/>
                <a:chOff x="1392" y="1632"/>
                <a:chExt cx="768" cy="768"/>
              </a:xfrm>
            </p:grpSpPr>
            <p:sp>
              <p:nvSpPr>
                <p:cNvPr id="12319" name="Line 17"/>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20" name="Line 18"/>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sp>
            <p:nvSpPr>
              <p:cNvPr id="12317" name="Line 19"/>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18" name="Line 20"/>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grpSp>
      <p:grpSp>
        <p:nvGrpSpPr>
          <p:cNvPr id="12296" name="Group 21"/>
          <p:cNvGrpSpPr>
            <a:grpSpLocks/>
          </p:cNvGrpSpPr>
          <p:nvPr/>
        </p:nvGrpSpPr>
        <p:grpSpPr bwMode="auto">
          <a:xfrm>
            <a:off x="406400" y="-152400"/>
            <a:ext cx="11074400" cy="1149350"/>
            <a:chOff x="4292" y="192"/>
            <a:chExt cx="1228" cy="162"/>
          </a:xfrm>
        </p:grpSpPr>
        <p:sp>
          <p:nvSpPr>
            <p:cNvPr id="26633" name="Text Box 22"/>
            <p:cNvSpPr txBox="1">
              <a:spLocks noChangeArrowheads="1"/>
            </p:cNvSpPr>
            <p:nvPr/>
          </p:nvSpPr>
          <p:spPr bwMode="auto">
            <a:xfrm>
              <a:off x="4368" y="192"/>
              <a:ext cx="1152" cy="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1350">
                <a:solidFill>
                  <a:srgbClr val="FFFFFF"/>
                </a:solidFill>
                <a:ea typeface="MS PGothic" pitchFamily="34" charset="-128"/>
                <a:cs typeface="Arial" panose="020B0604020202020204" pitchFamily="34" charset="0"/>
              </a:endParaRPr>
            </a:p>
          </p:txBody>
        </p:sp>
        <p:grpSp>
          <p:nvGrpSpPr>
            <p:cNvPr id="12298" name="Group 23"/>
            <p:cNvGrpSpPr>
              <a:grpSpLocks noChangeAspect="1"/>
            </p:cNvGrpSpPr>
            <p:nvPr/>
          </p:nvGrpSpPr>
          <p:grpSpPr bwMode="auto">
            <a:xfrm>
              <a:off x="4292" y="256"/>
              <a:ext cx="98" cy="98"/>
              <a:chOff x="1104" y="1344"/>
              <a:chExt cx="1344" cy="1344"/>
            </a:xfrm>
          </p:grpSpPr>
          <p:sp>
            <p:nvSpPr>
              <p:cNvPr id="26635" name="Rectangle 24"/>
              <p:cNvSpPr>
                <a:spLocks noChangeAspect="1" noChangeArrowheads="1"/>
              </p:cNvSpPr>
              <p:nvPr/>
            </p:nvSpPr>
            <p:spPr bwMode="auto">
              <a:xfrm>
                <a:off x="1104" y="1344"/>
                <a:ext cx="1345" cy="1344"/>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sp>
            <p:nvSpPr>
              <p:cNvPr id="26636" name="Rectangle 25"/>
              <p:cNvSpPr>
                <a:spLocks noChangeAspect="1" noChangeArrowheads="1"/>
              </p:cNvSpPr>
              <p:nvPr/>
            </p:nvSpPr>
            <p:spPr bwMode="auto">
              <a:xfrm>
                <a:off x="1333" y="1574"/>
                <a:ext cx="888" cy="887"/>
              </a:xfrm>
              <a:prstGeom prst="rect">
                <a:avLst/>
              </a:prstGeom>
              <a:noFill/>
              <a:ln w="19050">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sp>
            <p:nvSpPr>
              <p:cNvPr id="26637" name="Rectangle 26"/>
              <p:cNvSpPr>
                <a:spLocks noChangeAspect="1" noChangeArrowheads="1"/>
              </p:cNvSpPr>
              <p:nvPr/>
            </p:nvSpPr>
            <p:spPr bwMode="auto">
              <a:xfrm>
                <a:off x="1574" y="1813"/>
                <a:ext cx="406" cy="40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350">
                  <a:solidFill>
                    <a:srgbClr val="000000"/>
                  </a:solidFill>
                  <a:cs typeface="Arial" panose="020B0604020202020204" pitchFamily="34" charset="0"/>
                </a:endParaRPr>
              </a:p>
            </p:txBody>
          </p:sp>
          <p:grpSp>
            <p:nvGrpSpPr>
              <p:cNvPr id="12302" name="Group 27"/>
              <p:cNvGrpSpPr>
                <a:grpSpLocks noChangeAspect="1"/>
              </p:cNvGrpSpPr>
              <p:nvPr/>
            </p:nvGrpSpPr>
            <p:grpSpPr bwMode="auto">
              <a:xfrm>
                <a:off x="1164" y="1400"/>
                <a:ext cx="1248" cy="1248"/>
                <a:chOff x="1152" y="1392"/>
                <a:chExt cx="1248" cy="1248"/>
              </a:xfrm>
            </p:grpSpPr>
            <p:sp>
              <p:nvSpPr>
                <p:cNvPr id="12308" name="Line 28"/>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09" name="Line 29"/>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grpSp>
            <p:nvGrpSpPr>
              <p:cNvPr id="12303" name="Group 30"/>
              <p:cNvGrpSpPr>
                <a:grpSpLocks noChangeAspect="1"/>
              </p:cNvGrpSpPr>
              <p:nvPr/>
            </p:nvGrpSpPr>
            <p:grpSpPr bwMode="auto">
              <a:xfrm>
                <a:off x="1392" y="1632"/>
                <a:ext cx="768" cy="768"/>
                <a:chOff x="1392" y="1632"/>
                <a:chExt cx="768" cy="768"/>
              </a:xfrm>
            </p:grpSpPr>
            <p:sp>
              <p:nvSpPr>
                <p:cNvPr id="12306" name="Line 31"/>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07" name="Line 32"/>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sp>
            <p:nvSpPr>
              <p:cNvPr id="12304" name="Line 33"/>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sp>
            <p:nvSpPr>
              <p:cNvPr id="12305" name="Line 34"/>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350">
                  <a:solidFill>
                    <a:srgbClr val="000000"/>
                  </a:solidFill>
                  <a:cs typeface="Arial" panose="020B0604020202020204" pitchFamily="34" charset="0"/>
                </a:endParaRPr>
              </a:p>
            </p:txBody>
          </p:sp>
        </p:grpSp>
      </p:grpSp>
    </p:spTree>
    <p:extLst>
      <p:ext uri="{BB962C8B-B14F-4D97-AF65-F5344CB8AC3E}">
        <p14:creationId xmlns:p14="http://schemas.microsoft.com/office/powerpoint/2010/main" val="3282575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30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pitchFamily="34" charset="0"/>
        </a:defRPr>
      </a:lvl5pPr>
      <a:lvl6pPr marL="342900" algn="ctr" rtl="0" fontAlgn="base">
        <a:spcBef>
          <a:spcPct val="0"/>
        </a:spcBef>
        <a:spcAft>
          <a:spcPct val="0"/>
        </a:spcAft>
        <a:defRPr sz="3000" b="1">
          <a:solidFill>
            <a:schemeClr val="tx1"/>
          </a:solidFill>
          <a:effectLst>
            <a:outerShdw blurRad="38100" dist="38100" dir="2700000" algn="tl">
              <a:srgbClr val="C0C0C0"/>
            </a:outerShdw>
          </a:effectLst>
          <a:latin typeface="Arial" pitchFamily="34" charset="0"/>
        </a:defRPr>
      </a:lvl6pPr>
      <a:lvl7pPr marL="685800" algn="ctr" rtl="0" fontAlgn="base">
        <a:spcBef>
          <a:spcPct val="0"/>
        </a:spcBef>
        <a:spcAft>
          <a:spcPct val="0"/>
        </a:spcAft>
        <a:defRPr sz="3000" b="1">
          <a:solidFill>
            <a:schemeClr val="tx1"/>
          </a:solidFill>
          <a:effectLst>
            <a:outerShdw blurRad="38100" dist="38100" dir="2700000" algn="tl">
              <a:srgbClr val="C0C0C0"/>
            </a:outerShdw>
          </a:effectLst>
          <a:latin typeface="Arial" pitchFamily="34" charset="0"/>
        </a:defRPr>
      </a:lvl7pPr>
      <a:lvl8pPr marL="1028700" algn="ctr" rtl="0" fontAlgn="base">
        <a:spcBef>
          <a:spcPct val="0"/>
        </a:spcBef>
        <a:spcAft>
          <a:spcPct val="0"/>
        </a:spcAft>
        <a:defRPr sz="3000" b="1">
          <a:solidFill>
            <a:schemeClr val="tx1"/>
          </a:solidFill>
          <a:effectLst>
            <a:outerShdw blurRad="38100" dist="38100" dir="2700000" algn="tl">
              <a:srgbClr val="C0C0C0"/>
            </a:outerShdw>
          </a:effectLst>
          <a:latin typeface="Arial" pitchFamily="34" charset="0"/>
        </a:defRPr>
      </a:lvl8pPr>
      <a:lvl9pPr marL="1371600" algn="ctr" rtl="0" fontAlgn="base">
        <a:spcBef>
          <a:spcPct val="0"/>
        </a:spcBef>
        <a:spcAft>
          <a:spcPct val="0"/>
        </a:spcAft>
        <a:defRPr sz="3000" b="1">
          <a:solidFill>
            <a:schemeClr val="tx1"/>
          </a:solidFill>
          <a:effectLst>
            <a:outerShdw blurRad="38100" dist="38100" dir="2700000" algn="tl">
              <a:srgbClr val="C0C0C0"/>
            </a:outerShdw>
          </a:effectLst>
          <a:latin typeface="Arial" pitchFamily="34" charset="0"/>
        </a:defRPr>
      </a:lvl9pPr>
    </p:titleStyle>
    <p:bodyStyle>
      <a:lvl1pPr marL="142875" indent="-142875" algn="l" rtl="0" eaLnBrk="0" fontAlgn="base" hangingPunct="0">
        <a:spcBef>
          <a:spcPct val="20000"/>
        </a:spcBef>
        <a:spcAft>
          <a:spcPct val="0"/>
        </a:spcAft>
        <a:buClr>
          <a:srgbClr val="FF6201"/>
        </a:buClr>
        <a:buFont typeface="Times" panose="02020603050405020304" pitchFamily="18" charset="0"/>
        <a:buChar char="•"/>
        <a:defRPr sz="1800" b="1">
          <a:solidFill>
            <a:schemeClr val="tx1"/>
          </a:solidFill>
          <a:latin typeface="+mn-lt"/>
          <a:ea typeface="+mn-ea"/>
          <a:cs typeface="+mn-cs"/>
        </a:defRPr>
      </a:lvl1pPr>
      <a:lvl2pPr marL="285750" algn="l" rtl="0" eaLnBrk="0" fontAlgn="base" hangingPunct="0">
        <a:spcBef>
          <a:spcPct val="20000"/>
        </a:spcBef>
        <a:spcAft>
          <a:spcPct val="0"/>
        </a:spcAft>
        <a:buClr>
          <a:schemeClr val="hlink"/>
        </a:buClr>
        <a:buFont typeface="Wingdings" panose="05000000000000000000" pitchFamily="2" charset="2"/>
        <a:buChar char="§"/>
        <a:defRPr sz="1800" b="1">
          <a:solidFill>
            <a:srgbClr val="191919"/>
          </a:solidFill>
          <a:latin typeface="+mn-lt"/>
        </a:defRPr>
      </a:lvl2pPr>
      <a:lvl3pPr marL="571500" algn="l" rtl="0" eaLnBrk="0" fontAlgn="base" hangingPunct="0">
        <a:spcBef>
          <a:spcPct val="20000"/>
        </a:spcBef>
        <a:spcAft>
          <a:spcPct val="0"/>
        </a:spcAft>
        <a:defRPr sz="1800">
          <a:solidFill>
            <a:schemeClr val="tx1"/>
          </a:solidFill>
          <a:latin typeface="+mn-lt"/>
        </a:defRPr>
      </a:lvl3pPr>
      <a:lvl4pPr marL="885825" indent="-171450" algn="l" rtl="0" eaLnBrk="0" fontAlgn="base" hangingPunct="0">
        <a:spcBef>
          <a:spcPct val="20000"/>
        </a:spcBef>
        <a:spcAft>
          <a:spcPct val="0"/>
        </a:spcAft>
        <a:defRPr sz="1800">
          <a:solidFill>
            <a:schemeClr val="tx1"/>
          </a:solidFill>
          <a:latin typeface="+mn-lt"/>
        </a:defRPr>
      </a:lvl4pPr>
      <a:lvl5pPr marL="1200150" indent="-171450" algn="l" rtl="0" eaLnBrk="0" fontAlgn="base" hangingPunct="0">
        <a:spcBef>
          <a:spcPct val="20000"/>
        </a:spcBef>
        <a:spcAft>
          <a:spcPct val="0"/>
        </a:spcAft>
        <a:defRPr sz="1800">
          <a:solidFill>
            <a:schemeClr val="tx1"/>
          </a:solidFill>
          <a:latin typeface="+mn-lt"/>
        </a:defRPr>
      </a:lvl5pPr>
      <a:lvl6pPr marL="1543050" indent="-171450" algn="l" rtl="0" fontAlgn="base">
        <a:spcBef>
          <a:spcPct val="20000"/>
        </a:spcBef>
        <a:spcAft>
          <a:spcPct val="0"/>
        </a:spcAft>
        <a:defRPr sz="1800">
          <a:solidFill>
            <a:schemeClr val="tx1"/>
          </a:solidFill>
          <a:latin typeface="+mn-lt"/>
        </a:defRPr>
      </a:lvl6pPr>
      <a:lvl7pPr marL="1885950" indent="-171450" algn="l" rtl="0" fontAlgn="base">
        <a:spcBef>
          <a:spcPct val="20000"/>
        </a:spcBef>
        <a:spcAft>
          <a:spcPct val="0"/>
        </a:spcAft>
        <a:defRPr sz="1800">
          <a:solidFill>
            <a:schemeClr val="tx1"/>
          </a:solidFill>
          <a:latin typeface="+mn-lt"/>
        </a:defRPr>
      </a:lvl7pPr>
      <a:lvl8pPr marL="2228850" indent="-171450" algn="l" rtl="0" fontAlgn="base">
        <a:spcBef>
          <a:spcPct val="20000"/>
        </a:spcBef>
        <a:spcAft>
          <a:spcPct val="0"/>
        </a:spcAft>
        <a:defRPr sz="1800">
          <a:solidFill>
            <a:schemeClr val="tx1"/>
          </a:solidFill>
          <a:latin typeface="+mn-lt"/>
        </a:defRPr>
      </a:lvl8pPr>
      <a:lvl9pPr marL="2571750" indent="-171450" algn="l" rtl="0" fontAlgn="base">
        <a:spcBef>
          <a:spcPct val="20000"/>
        </a:spcBef>
        <a:spcAft>
          <a:spcPct val="0"/>
        </a:spcAft>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00155" y="0"/>
            <a:ext cx="10991849" cy="130810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fr-FR" altLang="en-US">
                <a:solidFill>
                  <a:srgbClr val="000000"/>
                </a:solidFill>
                <a:ea typeface="MS PGothic" pitchFamily="34" charset="-128"/>
                <a:cs typeface="Arial" panose="020B0604020202020204" pitchFamily="34" charset="0"/>
              </a:rPr>
              <a:t> </a:t>
            </a:r>
          </a:p>
        </p:txBody>
      </p:sp>
      <p:sp>
        <p:nvSpPr>
          <p:cNvPr id="650243" name="Rectangle 3"/>
          <p:cNvSpPr>
            <a:spLocks noGrp="1" noChangeArrowheads="1"/>
          </p:cNvSpPr>
          <p:nvPr>
            <p:ph type="title"/>
          </p:nvPr>
        </p:nvSpPr>
        <p:spPr bwMode="auto">
          <a:xfrm>
            <a:off x="1828800" y="0"/>
            <a:ext cx="10464800" cy="126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p>
        </p:txBody>
      </p:sp>
      <p:sp>
        <p:nvSpPr>
          <p:cNvPr id="12292" name="Rectangle 4"/>
          <p:cNvSpPr>
            <a:spLocks noGrp="1" noChangeArrowheads="1"/>
          </p:cNvSpPr>
          <p:nvPr>
            <p:ph type="body" idx="1"/>
          </p:nvPr>
        </p:nvSpPr>
        <p:spPr bwMode="auto">
          <a:xfrm>
            <a:off x="609600" y="1752600"/>
            <a:ext cx="10653184"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26629" name="Rectangle 5"/>
          <p:cNvSpPr>
            <a:spLocks noChangeArrowheads="1"/>
          </p:cNvSpPr>
          <p:nvPr/>
        </p:nvSpPr>
        <p:spPr bwMode="auto">
          <a:xfrm>
            <a:off x="0" y="6477000"/>
            <a:ext cx="12192000" cy="381000"/>
          </a:xfrm>
          <a:prstGeom prst="rect">
            <a:avLst/>
          </a:prstGeom>
          <a:gradFill rotWithShape="1">
            <a:gsLst>
              <a:gs pos="0">
                <a:srgbClr val="6699FF"/>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defRPr/>
            </a:pPr>
            <a:r>
              <a:rPr lang="fr-FR" altLang="en-US">
                <a:solidFill>
                  <a:srgbClr val="000000"/>
                </a:solidFill>
                <a:ea typeface="MS PGothic" pitchFamily="34" charset="-128"/>
                <a:cs typeface="Arial" panose="020B0604020202020204" pitchFamily="34" charset="0"/>
              </a:rPr>
              <a:t> </a:t>
            </a:r>
            <a:endParaRPr lang="fr-FR" altLang="en-US">
              <a:solidFill>
                <a:srgbClr val="FFFFFF"/>
              </a:solidFill>
              <a:ea typeface="MS PGothic" pitchFamily="34" charset="-128"/>
              <a:cs typeface="Arial" panose="020B0604020202020204" pitchFamily="34" charset="0"/>
            </a:endParaRPr>
          </a:p>
        </p:txBody>
      </p:sp>
      <p:sp>
        <p:nvSpPr>
          <p:cNvPr id="26630" name="Rectangle 6"/>
          <p:cNvSpPr>
            <a:spLocks noChangeArrowheads="1"/>
          </p:cNvSpPr>
          <p:nvPr/>
        </p:nvSpPr>
        <p:spPr bwMode="auto">
          <a:xfrm>
            <a:off x="3" y="0"/>
            <a:ext cx="1799167" cy="1304926"/>
          </a:xfrm>
          <a:prstGeom prst="rect">
            <a:avLst/>
          </a:prstGeom>
          <a:gradFill rotWithShape="1">
            <a:gsLst>
              <a:gs pos="0">
                <a:srgbClr val="99CCFF"/>
              </a:gs>
              <a:gs pos="100000">
                <a:srgbClr val="83AFDB"/>
              </a:gs>
            </a:gsLst>
            <a:path path="rect">
              <a:fillToRect l="100000" b="100000"/>
            </a:path>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grpSp>
        <p:nvGrpSpPr>
          <p:cNvPr id="12295" name="Group 7"/>
          <p:cNvGrpSpPr>
            <a:grpSpLocks/>
          </p:cNvGrpSpPr>
          <p:nvPr/>
        </p:nvGrpSpPr>
        <p:grpSpPr bwMode="auto">
          <a:xfrm>
            <a:off x="9175757" y="6491294"/>
            <a:ext cx="3016249" cy="369887"/>
            <a:chOff x="4292" y="192"/>
            <a:chExt cx="1228" cy="233"/>
          </a:xfrm>
        </p:grpSpPr>
        <p:sp>
          <p:nvSpPr>
            <p:cNvPr id="26646" name="Text Box 8"/>
            <p:cNvSpPr txBox="1">
              <a:spLocks noChangeArrowheads="1"/>
            </p:cNvSpPr>
            <p:nvPr/>
          </p:nvSpPr>
          <p:spPr bwMode="auto">
            <a:xfrm>
              <a:off x="4368" y="192"/>
              <a:ext cx="11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a:solidFill>
                    <a:srgbClr val="FFFFFF"/>
                  </a:solidFill>
                  <a:ea typeface="MS PGothic" pitchFamily="34" charset="-128"/>
                  <a:cs typeface="Arial" panose="020B0604020202020204" pitchFamily="34" charset="0"/>
                </a:rPr>
                <a:t>SCRIPPS</a:t>
              </a:r>
              <a:r>
                <a:rPr lang="en-US" altLang="en-US">
                  <a:solidFill>
                    <a:srgbClr val="000000"/>
                  </a:solidFill>
                  <a:ea typeface="MS PGothic" pitchFamily="34" charset="-128"/>
                  <a:cs typeface="Arial" panose="020B0604020202020204" pitchFamily="34" charset="0"/>
                </a:rPr>
                <a:t> </a:t>
              </a:r>
              <a:r>
                <a:rPr lang="en-US" altLang="en-US">
                  <a:solidFill>
                    <a:srgbClr val="FFFFFF"/>
                  </a:solidFill>
                  <a:ea typeface="MS PGothic" pitchFamily="34" charset="-128"/>
                  <a:cs typeface="Arial" panose="020B0604020202020204" pitchFamily="34" charset="0"/>
                </a:rPr>
                <a:t>CLINIC</a:t>
              </a:r>
            </a:p>
          </p:txBody>
        </p:sp>
        <p:grpSp>
          <p:nvGrpSpPr>
            <p:cNvPr id="12311" name="Group 9"/>
            <p:cNvGrpSpPr>
              <a:grpSpLocks noChangeAspect="1"/>
            </p:cNvGrpSpPr>
            <p:nvPr/>
          </p:nvGrpSpPr>
          <p:grpSpPr bwMode="auto">
            <a:xfrm>
              <a:off x="4292" y="256"/>
              <a:ext cx="98" cy="98"/>
              <a:chOff x="1104" y="1344"/>
              <a:chExt cx="1344" cy="1344"/>
            </a:xfrm>
          </p:grpSpPr>
          <p:sp>
            <p:nvSpPr>
              <p:cNvPr id="26648" name="Rectangle 10"/>
              <p:cNvSpPr>
                <a:spLocks noChangeAspect="1" noChangeArrowheads="1"/>
              </p:cNvSpPr>
              <p:nvPr/>
            </p:nvSpPr>
            <p:spPr bwMode="auto">
              <a:xfrm>
                <a:off x="1104" y="1344"/>
                <a:ext cx="1347" cy="134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sp>
            <p:nvSpPr>
              <p:cNvPr id="26649" name="Rectangle 11"/>
              <p:cNvSpPr>
                <a:spLocks noChangeAspect="1" noChangeArrowheads="1"/>
              </p:cNvSpPr>
              <p:nvPr/>
            </p:nvSpPr>
            <p:spPr bwMode="auto">
              <a:xfrm>
                <a:off x="1329" y="1577"/>
                <a:ext cx="898" cy="87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sp>
            <p:nvSpPr>
              <p:cNvPr id="26650" name="Rectangle 12"/>
              <p:cNvSpPr>
                <a:spLocks noChangeAspect="1" noChangeArrowheads="1"/>
              </p:cNvSpPr>
              <p:nvPr/>
            </p:nvSpPr>
            <p:spPr bwMode="auto">
              <a:xfrm>
                <a:off x="1577" y="1810"/>
                <a:ext cx="402" cy="41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grpSp>
            <p:nvGrpSpPr>
              <p:cNvPr id="12315" name="Group 13"/>
              <p:cNvGrpSpPr>
                <a:grpSpLocks noChangeAspect="1"/>
              </p:cNvGrpSpPr>
              <p:nvPr/>
            </p:nvGrpSpPr>
            <p:grpSpPr bwMode="auto">
              <a:xfrm>
                <a:off x="1164" y="1400"/>
                <a:ext cx="1248" cy="1248"/>
                <a:chOff x="1152" y="1392"/>
                <a:chExt cx="1248" cy="1248"/>
              </a:xfrm>
            </p:grpSpPr>
            <p:sp>
              <p:nvSpPr>
                <p:cNvPr id="12321" name="Line 14"/>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22" name="Line 15"/>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grpSp>
            <p:nvGrpSpPr>
              <p:cNvPr id="12316" name="Group 16"/>
              <p:cNvGrpSpPr>
                <a:grpSpLocks noChangeAspect="1"/>
              </p:cNvGrpSpPr>
              <p:nvPr/>
            </p:nvGrpSpPr>
            <p:grpSpPr bwMode="auto">
              <a:xfrm>
                <a:off x="1392" y="1632"/>
                <a:ext cx="768" cy="768"/>
                <a:chOff x="1392" y="1632"/>
                <a:chExt cx="768" cy="768"/>
              </a:xfrm>
            </p:grpSpPr>
            <p:sp>
              <p:nvSpPr>
                <p:cNvPr id="12319" name="Line 17"/>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20" name="Line 18"/>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sp>
            <p:nvSpPr>
              <p:cNvPr id="12317" name="Line 19"/>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18" name="Line 20"/>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grpSp>
      <p:grpSp>
        <p:nvGrpSpPr>
          <p:cNvPr id="12296" name="Group 21"/>
          <p:cNvGrpSpPr>
            <a:grpSpLocks/>
          </p:cNvGrpSpPr>
          <p:nvPr/>
        </p:nvGrpSpPr>
        <p:grpSpPr bwMode="auto">
          <a:xfrm>
            <a:off x="406400" y="-152400"/>
            <a:ext cx="11074400" cy="1149350"/>
            <a:chOff x="4292" y="192"/>
            <a:chExt cx="1228" cy="162"/>
          </a:xfrm>
        </p:grpSpPr>
        <p:sp>
          <p:nvSpPr>
            <p:cNvPr id="26633" name="Text Box 22"/>
            <p:cNvSpPr txBox="1">
              <a:spLocks noChangeArrowheads="1"/>
            </p:cNvSpPr>
            <p:nvPr/>
          </p:nvSpPr>
          <p:spPr bwMode="auto">
            <a:xfrm>
              <a:off x="4368" y="192"/>
              <a:ext cx="1152"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solidFill>
                  <a:srgbClr val="FFFFFF"/>
                </a:solidFill>
                <a:ea typeface="MS PGothic" pitchFamily="34" charset="-128"/>
                <a:cs typeface="Arial" panose="020B0604020202020204" pitchFamily="34" charset="0"/>
              </a:endParaRPr>
            </a:p>
          </p:txBody>
        </p:sp>
        <p:grpSp>
          <p:nvGrpSpPr>
            <p:cNvPr id="12298" name="Group 23"/>
            <p:cNvGrpSpPr>
              <a:grpSpLocks noChangeAspect="1"/>
            </p:cNvGrpSpPr>
            <p:nvPr/>
          </p:nvGrpSpPr>
          <p:grpSpPr bwMode="auto">
            <a:xfrm>
              <a:off x="4292" y="256"/>
              <a:ext cx="98" cy="98"/>
              <a:chOff x="1104" y="1344"/>
              <a:chExt cx="1344" cy="1344"/>
            </a:xfrm>
          </p:grpSpPr>
          <p:sp>
            <p:nvSpPr>
              <p:cNvPr id="26635" name="Rectangle 24"/>
              <p:cNvSpPr>
                <a:spLocks noChangeAspect="1" noChangeArrowheads="1"/>
              </p:cNvSpPr>
              <p:nvPr/>
            </p:nvSpPr>
            <p:spPr bwMode="auto">
              <a:xfrm>
                <a:off x="1104" y="1344"/>
                <a:ext cx="1345" cy="1344"/>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sp>
            <p:nvSpPr>
              <p:cNvPr id="26636" name="Rectangle 25"/>
              <p:cNvSpPr>
                <a:spLocks noChangeAspect="1" noChangeArrowheads="1"/>
              </p:cNvSpPr>
              <p:nvPr/>
            </p:nvSpPr>
            <p:spPr bwMode="auto">
              <a:xfrm>
                <a:off x="1333" y="1574"/>
                <a:ext cx="888" cy="887"/>
              </a:xfrm>
              <a:prstGeom prst="rect">
                <a:avLst/>
              </a:prstGeom>
              <a:noFill/>
              <a:ln w="19050">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sp>
            <p:nvSpPr>
              <p:cNvPr id="26637" name="Rectangle 26"/>
              <p:cNvSpPr>
                <a:spLocks noChangeAspect="1" noChangeArrowheads="1"/>
              </p:cNvSpPr>
              <p:nvPr/>
            </p:nvSpPr>
            <p:spPr bwMode="auto">
              <a:xfrm>
                <a:off x="1574" y="1813"/>
                <a:ext cx="406" cy="40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a:solidFill>
                    <a:srgbClr val="000000"/>
                  </a:solidFill>
                  <a:cs typeface="Arial" panose="020B0604020202020204" pitchFamily="34" charset="0"/>
                </a:endParaRPr>
              </a:p>
            </p:txBody>
          </p:sp>
          <p:grpSp>
            <p:nvGrpSpPr>
              <p:cNvPr id="12302" name="Group 27"/>
              <p:cNvGrpSpPr>
                <a:grpSpLocks noChangeAspect="1"/>
              </p:cNvGrpSpPr>
              <p:nvPr/>
            </p:nvGrpSpPr>
            <p:grpSpPr bwMode="auto">
              <a:xfrm>
                <a:off x="1164" y="1400"/>
                <a:ext cx="1248" cy="1248"/>
                <a:chOff x="1152" y="1392"/>
                <a:chExt cx="1248" cy="1248"/>
              </a:xfrm>
            </p:grpSpPr>
            <p:sp>
              <p:nvSpPr>
                <p:cNvPr id="12308" name="Line 28"/>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09" name="Line 29"/>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grpSp>
            <p:nvGrpSpPr>
              <p:cNvPr id="12303" name="Group 30"/>
              <p:cNvGrpSpPr>
                <a:grpSpLocks noChangeAspect="1"/>
              </p:cNvGrpSpPr>
              <p:nvPr/>
            </p:nvGrpSpPr>
            <p:grpSpPr bwMode="auto">
              <a:xfrm>
                <a:off x="1392" y="1632"/>
                <a:ext cx="768" cy="768"/>
                <a:chOff x="1392" y="1632"/>
                <a:chExt cx="768" cy="768"/>
              </a:xfrm>
            </p:grpSpPr>
            <p:sp>
              <p:nvSpPr>
                <p:cNvPr id="12306" name="Line 31"/>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07" name="Line 32"/>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sp>
            <p:nvSpPr>
              <p:cNvPr id="12304" name="Line 33"/>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sp>
            <p:nvSpPr>
              <p:cNvPr id="12305" name="Line 34"/>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solidFill>
                    <a:srgbClr val="000000"/>
                  </a:solidFill>
                  <a:cs typeface="Arial" panose="020B0604020202020204" pitchFamily="34" charset="0"/>
                </a:endParaRPr>
              </a:p>
            </p:txBody>
          </p:sp>
        </p:grpSp>
      </p:grpSp>
    </p:spTree>
    <p:extLst>
      <p:ext uri="{BB962C8B-B14F-4D97-AF65-F5344CB8AC3E}">
        <p14:creationId xmlns:p14="http://schemas.microsoft.com/office/powerpoint/2010/main" val="31796981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9pPr>
    </p:titleStyle>
    <p:bodyStyle>
      <a:lvl1pPr marL="190500" indent="-190500" algn="l" rtl="0" eaLnBrk="0" fontAlgn="base" hangingPunct="0">
        <a:spcBef>
          <a:spcPct val="20000"/>
        </a:spcBef>
        <a:spcAft>
          <a:spcPct val="0"/>
        </a:spcAft>
        <a:buClr>
          <a:srgbClr val="FF6201"/>
        </a:buClr>
        <a:buFont typeface="Times" panose="02020603050405020304" pitchFamily="18" charset="0"/>
        <a:buChar char="•"/>
        <a:defRPr sz="2400" b="1">
          <a:solidFill>
            <a:schemeClr val="tx1"/>
          </a:solidFill>
          <a:latin typeface="+mn-lt"/>
          <a:ea typeface="+mn-ea"/>
          <a:cs typeface="+mn-cs"/>
        </a:defRPr>
      </a:lvl1pPr>
      <a:lvl2pPr marL="381000" algn="l" rtl="0" eaLnBrk="0" fontAlgn="base" hangingPunct="0">
        <a:spcBef>
          <a:spcPct val="20000"/>
        </a:spcBef>
        <a:spcAft>
          <a:spcPct val="0"/>
        </a:spcAft>
        <a:buClr>
          <a:schemeClr val="hlink"/>
        </a:buClr>
        <a:buFont typeface="Wingdings" panose="05000000000000000000" pitchFamily="2" charset="2"/>
        <a:buChar char="§"/>
        <a:defRPr sz="2400" b="1">
          <a:solidFill>
            <a:srgbClr val="191919"/>
          </a:solidFill>
          <a:latin typeface="+mn-lt"/>
        </a:defRPr>
      </a:lvl2pPr>
      <a:lvl3pPr marL="762000" algn="l" rtl="0" eaLnBrk="0" fontAlgn="base" hangingPunct="0">
        <a:spcBef>
          <a:spcPct val="20000"/>
        </a:spcBef>
        <a:spcAft>
          <a:spcPct val="0"/>
        </a:spcAft>
        <a:defRPr sz="2400">
          <a:solidFill>
            <a:schemeClr val="tx1"/>
          </a:solidFill>
          <a:latin typeface="+mn-lt"/>
        </a:defRPr>
      </a:lvl3pPr>
      <a:lvl4pPr marL="1181100" indent="-228600" algn="l" rtl="0" eaLnBrk="0" fontAlgn="base" hangingPunct="0">
        <a:spcBef>
          <a:spcPct val="20000"/>
        </a:spcBef>
        <a:spcAft>
          <a:spcPct val="0"/>
        </a:spcAft>
        <a:defRPr sz="2400">
          <a:solidFill>
            <a:schemeClr val="tx1"/>
          </a:solidFill>
          <a:latin typeface="+mn-lt"/>
        </a:defRPr>
      </a:lvl4pPr>
      <a:lvl5pPr marL="1600200" indent="-228600" algn="l" rtl="0" eaLnBrk="0" fontAlgn="base" hangingPunct="0">
        <a:spcBef>
          <a:spcPct val="20000"/>
        </a:spcBef>
        <a:spcAft>
          <a:spcPct val="0"/>
        </a:spcAft>
        <a:defRPr sz="2400">
          <a:solidFill>
            <a:schemeClr val="tx1"/>
          </a:solidFill>
          <a:latin typeface="+mn-lt"/>
        </a:defRPr>
      </a:lvl5pPr>
      <a:lvl6pPr marL="2057400" indent="-228600" algn="l" rtl="0" fontAlgn="base">
        <a:spcBef>
          <a:spcPct val="20000"/>
        </a:spcBef>
        <a:spcAft>
          <a:spcPct val="0"/>
        </a:spcAft>
        <a:defRPr sz="2400">
          <a:solidFill>
            <a:schemeClr val="tx1"/>
          </a:solidFill>
          <a:latin typeface="+mn-lt"/>
        </a:defRPr>
      </a:lvl6pPr>
      <a:lvl7pPr marL="2514600" indent="-228600" algn="l" rtl="0" fontAlgn="base">
        <a:spcBef>
          <a:spcPct val="20000"/>
        </a:spcBef>
        <a:spcAft>
          <a:spcPct val="0"/>
        </a:spcAft>
        <a:defRPr sz="2400">
          <a:solidFill>
            <a:schemeClr val="tx1"/>
          </a:solidFill>
          <a:latin typeface="+mn-lt"/>
        </a:defRPr>
      </a:lvl7pPr>
      <a:lvl8pPr marL="2971800" indent="-228600" algn="l" rtl="0" fontAlgn="base">
        <a:spcBef>
          <a:spcPct val="20000"/>
        </a:spcBef>
        <a:spcAft>
          <a:spcPct val="0"/>
        </a:spcAft>
        <a:defRPr sz="2400">
          <a:solidFill>
            <a:schemeClr val="tx1"/>
          </a:solidFill>
          <a:latin typeface="+mn-lt"/>
        </a:defRPr>
      </a:lvl8pPr>
      <a:lvl9pPr marL="3429000" indent="-228600" algn="l" rtl="0" fontAlgn="base">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4D96F-454C-4DD5-8A52-0D5D78FC6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BD75F4-DE2C-41A2-8305-56E4E0FBF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9F382-F3FB-4F9C-A7BA-2FA057959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15857-838B-417E-AF03-702613A52B9B}" type="datetimeFigureOut">
              <a:rPr lang="en-US" smtClean="0">
                <a:solidFill>
                  <a:prstClr val="black">
                    <a:tint val="75000"/>
                  </a:prstClr>
                </a:solidFill>
              </a:rPr>
              <a:pPr/>
              <a:t>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6E5FAF-327C-4B91-889B-FCF56803C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2BE75E0-43D6-49C2-8753-4E6E89B2A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6AD62-D6D7-4EE3-98BB-A205D200F3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20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670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770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390">
                <a:solidFill>
                  <a:srgbClr val="000000"/>
                </a:solidFill>
                <a:latin typeface="Arial" charset="0"/>
                <a:cs typeface="Arial" charset="0"/>
              </a:defRPr>
            </a:lvl1pPr>
          </a:lstStyle>
          <a:p>
            <a:pPr>
              <a:defRPr/>
            </a:pPr>
            <a:fld id="{9C344ECA-CD33-478B-A3B8-BFC254BD4FC0}" type="datetimeFigureOut">
              <a:rPr lang="en-US" altLang="en-US"/>
              <a:pPr>
                <a:defRPr/>
              </a:pPr>
              <a:t>3/20/20</a:t>
            </a:fld>
            <a:endParaRPr lang="en-US" altLang="en-US"/>
          </a:p>
        </p:txBody>
      </p:sp>
      <p:sp>
        <p:nvSpPr>
          <p:cNvPr id="15770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390">
                <a:solidFill>
                  <a:srgbClr val="000000"/>
                </a:solidFill>
                <a:latin typeface="Arial" charset="0"/>
                <a:cs typeface="Arial" charset="0"/>
              </a:defRPr>
            </a:lvl1pPr>
          </a:lstStyle>
          <a:p>
            <a:pPr>
              <a:defRPr/>
            </a:pPr>
            <a:endParaRPr lang="en-US" altLang="en-US"/>
          </a:p>
        </p:txBody>
      </p:sp>
      <p:sp>
        <p:nvSpPr>
          <p:cNvPr id="15770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390">
                <a:solidFill>
                  <a:srgbClr val="000000"/>
                </a:solidFill>
                <a:latin typeface="+mn-lt"/>
                <a:cs typeface="+mn-cs"/>
              </a:defRPr>
            </a:lvl1pPr>
          </a:lstStyle>
          <a:p>
            <a:pPr>
              <a:defRPr/>
            </a:pPr>
            <a:fld id="{3DC3D04D-63AB-4DDE-A362-186D182CD320}" type="slidenum">
              <a:rPr lang="en-US" altLang="en-US"/>
              <a:pPr>
                <a:defRPr/>
              </a:pPr>
              <a:t>‹#›</a:t>
            </a:fld>
            <a:endParaRPr lang="en-US" altLang="en-US"/>
          </a:p>
        </p:txBody>
      </p:sp>
    </p:spTree>
    <p:extLst>
      <p:ext uri="{BB962C8B-B14F-4D97-AF65-F5344CB8AC3E}">
        <p14:creationId xmlns:p14="http://schemas.microsoft.com/office/powerpoint/2010/main" val="871444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369">
          <a:solidFill>
            <a:schemeClr val="tx2"/>
          </a:solidFill>
          <a:latin typeface="+mj-lt"/>
          <a:ea typeface="+mj-ea"/>
          <a:cs typeface="+mj-cs"/>
        </a:defRPr>
      </a:lvl1pPr>
      <a:lvl2pPr algn="ctr" rtl="0" eaLnBrk="0" fontAlgn="base" hangingPunct="0">
        <a:spcBef>
          <a:spcPct val="0"/>
        </a:spcBef>
        <a:spcAft>
          <a:spcPct val="0"/>
        </a:spcAft>
        <a:defRPr sz="4369">
          <a:solidFill>
            <a:schemeClr val="tx2"/>
          </a:solidFill>
          <a:latin typeface="Arial" charset="0"/>
        </a:defRPr>
      </a:lvl2pPr>
      <a:lvl3pPr algn="ctr" rtl="0" eaLnBrk="0" fontAlgn="base" hangingPunct="0">
        <a:spcBef>
          <a:spcPct val="0"/>
        </a:spcBef>
        <a:spcAft>
          <a:spcPct val="0"/>
        </a:spcAft>
        <a:defRPr sz="4369">
          <a:solidFill>
            <a:schemeClr val="tx2"/>
          </a:solidFill>
          <a:latin typeface="Arial" charset="0"/>
        </a:defRPr>
      </a:lvl3pPr>
      <a:lvl4pPr algn="ctr" rtl="0" eaLnBrk="0" fontAlgn="base" hangingPunct="0">
        <a:spcBef>
          <a:spcPct val="0"/>
        </a:spcBef>
        <a:spcAft>
          <a:spcPct val="0"/>
        </a:spcAft>
        <a:defRPr sz="4369">
          <a:solidFill>
            <a:schemeClr val="tx2"/>
          </a:solidFill>
          <a:latin typeface="Arial" charset="0"/>
        </a:defRPr>
      </a:lvl4pPr>
      <a:lvl5pPr algn="ctr" rtl="0" eaLnBrk="0" fontAlgn="base" hangingPunct="0">
        <a:spcBef>
          <a:spcPct val="0"/>
        </a:spcBef>
        <a:spcAft>
          <a:spcPct val="0"/>
        </a:spcAft>
        <a:defRPr sz="4369">
          <a:solidFill>
            <a:schemeClr val="tx2"/>
          </a:solidFill>
          <a:latin typeface="Arial" charset="0"/>
        </a:defRPr>
      </a:lvl5pPr>
      <a:lvl6pPr marL="454069" algn="ctr" rtl="0" fontAlgn="base">
        <a:spcBef>
          <a:spcPct val="0"/>
        </a:spcBef>
        <a:spcAft>
          <a:spcPct val="0"/>
        </a:spcAft>
        <a:defRPr sz="4369">
          <a:solidFill>
            <a:schemeClr val="tx2"/>
          </a:solidFill>
          <a:latin typeface="Arial" charset="0"/>
        </a:defRPr>
      </a:lvl6pPr>
      <a:lvl7pPr marL="908138" algn="ctr" rtl="0" fontAlgn="base">
        <a:spcBef>
          <a:spcPct val="0"/>
        </a:spcBef>
        <a:spcAft>
          <a:spcPct val="0"/>
        </a:spcAft>
        <a:defRPr sz="4369">
          <a:solidFill>
            <a:schemeClr val="tx2"/>
          </a:solidFill>
          <a:latin typeface="Arial" charset="0"/>
        </a:defRPr>
      </a:lvl7pPr>
      <a:lvl8pPr marL="1362207" algn="ctr" rtl="0" fontAlgn="base">
        <a:spcBef>
          <a:spcPct val="0"/>
        </a:spcBef>
        <a:spcAft>
          <a:spcPct val="0"/>
        </a:spcAft>
        <a:defRPr sz="4369">
          <a:solidFill>
            <a:schemeClr val="tx2"/>
          </a:solidFill>
          <a:latin typeface="Arial" charset="0"/>
        </a:defRPr>
      </a:lvl8pPr>
      <a:lvl9pPr marL="1816276" algn="ctr" rtl="0" fontAlgn="base">
        <a:spcBef>
          <a:spcPct val="0"/>
        </a:spcBef>
        <a:spcAft>
          <a:spcPct val="0"/>
        </a:spcAft>
        <a:defRPr sz="4369">
          <a:solidFill>
            <a:schemeClr val="tx2"/>
          </a:solidFill>
          <a:latin typeface="Arial" charset="0"/>
        </a:defRPr>
      </a:lvl9pPr>
    </p:titleStyle>
    <p:bodyStyle>
      <a:lvl1pPr marL="340552" indent="-340552" algn="l" rtl="0" eaLnBrk="0" fontAlgn="base" hangingPunct="0">
        <a:spcBef>
          <a:spcPct val="20000"/>
        </a:spcBef>
        <a:spcAft>
          <a:spcPct val="0"/>
        </a:spcAft>
        <a:buChar char="•"/>
        <a:defRPr sz="3178">
          <a:solidFill>
            <a:schemeClr val="tx1"/>
          </a:solidFill>
          <a:latin typeface="+mn-lt"/>
          <a:ea typeface="+mn-ea"/>
          <a:cs typeface="+mn-cs"/>
        </a:defRPr>
      </a:lvl1pPr>
      <a:lvl2pPr marL="737862" indent="-283794" algn="l" rtl="0" eaLnBrk="0" fontAlgn="base" hangingPunct="0">
        <a:spcBef>
          <a:spcPct val="20000"/>
        </a:spcBef>
        <a:spcAft>
          <a:spcPct val="0"/>
        </a:spcAft>
        <a:buChar char="–"/>
        <a:defRPr sz="2781">
          <a:solidFill>
            <a:schemeClr val="tx1"/>
          </a:solidFill>
          <a:latin typeface="+mn-lt"/>
        </a:defRPr>
      </a:lvl2pPr>
      <a:lvl3pPr marL="1135172" indent="-227035" algn="l" rtl="0" eaLnBrk="0" fontAlgn="base" hangingPunct="0">
        <a:spcBef>
          <a:spcPct val="20000"/>
        </a:spcBef>
        <a:spcAft>
          <a:spcPct val="0"/>
        </a:spcAft>
        <a:buChar char="•"/>
        <a:defRPr sz="2383">
          <a:solidFill>
            <a:schemeClr val="tx1"/>
          </a:solidFill>
          <a:latin typeface="+mn-lt"/>
        </a:defRPr>
      </a:lvl3pPr>
      <a:lvl4pPr marL="1589242" indent="-227035" algn="l" rtl="0" eaLnBrk="0" fontAlgn="base" hangingPunct="0">
        <a:spcBef>
          <a:spcPct val="20000"/>
        </a:spcBef>
        <a:spcAft>
          <a:spcPct val="0"/>
        </a:spcAft>
        <a:buChar char="–"/>
        <a:defRPr sz="1986">
          <a:solidFill>
            <a:schemeClr val="tx1"/>
          </a:solidFill>
          <a:latin typeface="+mn-lt"/>
        </a:defRPr>
      </a:lvl4pPr>
      <a:lvl5pPr marL="2043311" indent="-227035" algn="l" rtl="0" eaLnBrk="0" fontAlgn="base" hangingPunct="0">
        <a:spcBef>
          <a:spcPct val="20000"/>
        </a:spcBef>
        <a:spcAft>
          <a:spcPct val="0"/>
        </a:spcAft>
        <a:buChar char="»"/>
        <a:defRPr sz="1986">
          <a:solidFill>
            <a:schemeClr val="tx1"/>
          </a:solidFill>
          <a:latin typeface="+mn-lt"/>
        </a:defRPr>
      </a:lvl5pPr>
      <a:lvl6pPr marL="2497379" indent="-227035" algn="l" rtl="0" fontAlgn="base">
        <a:spcBef>
          <a:spcPct val="20000"/>
        </a:spcBef>
        <a:spcAft>
          <a:spcPct val="0"/>
        </a:spcAft>
        <a:buChar char="»"/>
        <a:defRPr sz="1986">
          <a:solidFill>
            <a:schemeClr val="tx1"/>
          </a:solidFill>
          <a:latin typeface="+mn-lt"/>
        </a:defRPr>
      </a:lvl6pPr>
      <a:lvl7pPr marL="2951449" indent="-227035" algn="l" rtl="0" fontAlgn="base">
        <a:spcBef>
          <a:spcPct val="20000"/>
        </a:spcBef>
        <a:spcAft>
          <a:spcPct val="0"/>
        </a:spcAft>
        <a:buChar char="»"/>
        <a:defRPr sz="1986">
          <a:solidFill>
            <a:schemeClr val="tx1"/>
          </a:solidFill>
          <a:latin typeface="+mn-lt"/>
        </a:defRPr>
      </a:lvl7pPr>
      <a:lvl8pPr marL="3405518" indent="-227035" algn="l" rtl="0" fontAlgn="base">
        <a:spcBef>
          <a:spcPct val="20000"/>
        </a:spcBef>
        <a:spcAft>
          <a:spcPct val="0"/>
        </a:spcAft>
        <a:buChar char="»"/>
        <a:defRPr sz="1986">
          <a:solidFill>
            <a:schemeClr val="tx1"/>
          </a:solidFill>
          <a:latin typeface="+mn-lt"/>
        </a:defRPr>
      </a:lvl8pPr>
      <a:lvl9pPr marL="3859587" indent="-227035" algn="l" rtl="0" fontAlgn="base">
        <a:spcBef>
          <a:spcPct val="20000"/>
        </a:spcBef>
        <a:spcAft>
          <a:spcPct val="0"/>
        </a:spcAft>
        <a:buChar char="»"/>
        <a:defRPr sz="1986">
          <a:solidFill>
            <a:schemeClr val="tx1"/>
          </a:solidFill>
          <a:latin typeface="+mn-lt"/>
        </a:defRPr>
      </a:lvl9pPr>
    </p:bodyStyle>
    <p:otherStyle>
      <a:defPPr>
        <a:defRPr lang="en-US"/>
      </a:defPPr>
      <a:lvl1pPr marL="0" algn="l" defTabSz="908138" rtl="0" eaLnBrk="1" latinLnBrk="0" hangingPunct="1">
        <a:defRPr sz="1788" kern="1200">
          <a:solidFill>
            <a:schemeClr val="tx1"/>
          </a:solidFill>
          <a:latin typeface="+mn-lt"/>
          <a:ea typeface="+mn-ea"/>
          <a:cs typeface="+mn-cs"/>
        </a:defRPr>
      </a:lvl1pPr>
      <a:lvl2pPr marL="454069" algn="l" defTabSz="908138" rtl="0" eaLnBrk="1" latinLnBrk="0" hangingPunct="1">
        <a:defRPr sz="1788" kern="1200">
          <a:solidFill>
            <a:schemeClr val="tx1"/>
          </a:solidFill>
          <a:latin typeface="+mn-lt"/>
          <a:ea typeface="+mn-ea"/>
          <a:cs typeface="+mn-cs"/>
        </a:defRPr>
      </a:lvl2pPr>
      <a:lvl3pPr marL="908138" algn="l" defTabSz="908138" rtl="0" eaLnBrk="1" latinLnBrk="0" hangingPunct="1">
        <a:defRPr sz="1788" kern="1200">
          <a:solidFill>
            <a:schemeClr val="tx1"/>
          </a:solidFill>
          <a:latin typeface="+mn-lt"/>
          <a:ea typeface="+mn-ea"/>
          <a:cs typeface="+mn-cs"/>
        </a:defRPr>
      </a:lvl3pPr>
      <a:lvl4pPr marL="1362207" algn="l" defTabSz="908138" rtl="0" eaLnBrk="1" latinLnBrk="0" hangingPunct="1">
        <a:defRPr sz="1788" kern="1200">
          <a:solidFill>
            <a:schemeClr val="tx1"/>
          </a:solidFill>
          <a:latin typeface="+mn-lt"/>
          <a:ea typeface="+mn-ea"/>
          <a:cs typeface="+mn-cs"/>
        </a:defRPr>
      </a:lvl4pPr>
      <a:lvl5pPr marL="1816276" algn="l" defTabSz="908138" rtl="0" eaLnBrk="1" latinLnBrk="0" hangingPunct="1">
        <a:defRPr sz="1788" kern="1200">
          <a:solidFill>
            <a:schemeClr val="tx1"/>
          </a:solidFill>
          <a:latin typeface="+mn-lt"/>
          <a:ea typeface="+mn-ea"/>
          <a:cs typeface="+mn-cs"/>
        </a:defRPr>
      </a:lvl5pPr>
      <a:lvl6pPr marL="2270346" algn="l" defTabSz="908138" rtl="0" eaLnBrk="1" latinLnBrk="0" hangingPunct="1">
        <a:defRPr sz="1788" kern="1200">
          <a:solidFill>
            <a:schemeClr val="tx1"/>
          </a:solidFill>
          <a:latin typeface="+mn-lt"/>
          <a:ea typeface="+mn-ea"/>
          <a:cs typeface="+mn-cs"/>
        </a:defRPr>
      </a:lvl6pPr>
      <a:lvl7pPr marL="2724414" algn="l" defTabSz="908138" rtl="0" eaLnBrk="1" latinLnBrk="0" hangingPunct="1">
        <a:defRPr sz="1788" kern="1200">
          <a:solidFill>
            <a:schemeClr val="tx1"/>
          </a:solidFill>
          <a:latin typeface="+mn-lt"/>
          <a:ea typeface="+mn-ea"/>
          <a:cs typeface="+mn-cs"/>
        </a:defRPr>
      </a:lvl7pPr>
      <a:lvl8pPr marL="3178483" algn="l" defTabSz="908138" rtl="0" eaLnBrk="1" latinLnBrk="0" hangingPunct="1">
        <a:defRPr sz="1788" kern="1200">
          <a:solidFill>
            <a:schemeClr val="tx1"/>
          </a:solidFill>
          <a:latin typeface="+mn-lt"/>
          <a:ea typeface="+mn-ea"/>
          <a:cs typeface="+mn-cs"/>
        </a:defRPr>
      </a:lvl8pPr>
      <a:lvl9pPr marL="3632553" algn="l" defTabSz="908138" rtl="0" eaLnBrk="1" latinLnBrk="0" hangingPunct="1">
        <a:defRPr sz="17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077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mn-lt"/>
                <a:cs typeface="+mn-cs"/>
              </a:defRPr>
            </a:lvl1pPr>
          </a:lstStyle>
          <a:p>
            <a:pPr>
              <a:defRPr/>
            </a:pPr>
            <a:endParaRPr lang="en-US" altLang="en-US"/>
          </a:p>
        </p:txBody>
      </p:sp>
      <p:sp>
        <p:nvSpPr>
          <p:cNvPr id="16077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mn-lt"/>
                <a:cs typeface="+mn-cs"/>
              </a:defRPr>
            </a:lvl1pPr>
          </a:lstStyle>
          <a:p>
            <a:pPr>
              <a:defRPr/>
            </a:pPr>
            <a:endParaRPr lang="en-US" altLang="en-US"/>
          </a:p>
        </p:txBody>
      </p:sp>
      <p:sp>
        <p:nvSpPr>
          <p:cNvPr id="16077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solidFill>
                  <a:srgbClr val="000000"/>
                </a:solidFill>
              </a:defRPr>
            </a:lvl1pPr>
          </a:lstStyle>
          <a:p>
            <a:pPr>
              <a:defRPr/>
            </a:pPr>
            <a:fld id="{920A689D-2DD3-4ABC-A076-02B58D7A29E9}" type="slidenum">
              <a:rPr lang="en-US" altLang="en-US"/>
              <a:pPr>
                <a:defRPr/>
              </a:pPr>
              <a:t>‹#›</a:t>
            </a:fld>
            <a:endParaRPr lang="en-US" altLang="en-US"/>
          </a:p>
        </p:txBody>
      </p:sp>
    </p:spTree>
    <p:extLst>
      <p:ext uri="{BB962C8B-B14F-4D97-AF65-F5344CB8AC3E}">
        <p14:creationId xmlns:p14="http://schemas.microsoft.com/office/powerpoint/2010/main" val="28416241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770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cs typeface="Arial" charset="0"/>
              </a:defRPr>
            </a:lvl1pPr>
          </a:lstStyle>
          <a:p>
            <a:pPr>
              <a:defRPr/>
            </a:pPr>
            <a:fld id="{AE8BEF48-DC1C-457A-B8F8-43ACDA1B826F}" type="datetimeFigureOut">
              <a:rPr lang="en-US" altLang="en-US" smtClean="0"/>
              <a:pPr>
                <a:defRPr/>
              </a:pPr>
              <a:t>3/20/20</a:t>
            </a:fld>
            <a:endParaRPr lang="en-US" altLang="en-US"/>
          </a:p>
        </p:txBody>
      </p:sp>
      <p:sp>
        <p:nvSpPr>
          <p:cNvPr id="15770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cs typeface="Arial" charset="0"/>
              </a:defRPr>
            </a:lvl1pPr>
          </a:lstStyle>
          <a:p>
            <a:pPr>
              <a:defRPr/>
            </a:pPr>
            <a:endParaRPr lang="en-US" altLang="en-US"/>
          </a:p>
        </p:txBody>
      </p:sp>
      <p:sp>
        <p:nvSpPr>
          <p:cNvPr id="15770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solidFill>
                  <a:srgbClr val="000000"/>
                </a:solidFill>
              </a:defRPr>
            </a:lvl1pPr>
          </a:lstStyle>
          <a:p>
            <a:pPr>
              <a:defRPr/>
            </a:pPr>
            <a:fld id="{3590E6F6-145B-4102-9F2E-1828C4E64CD7}" type="slidenum">
              <a:rPr lang="en-US" altLang="en-US"/>
              <a:pPr>
                <a:defRPr/>
              </a:pPr>
              <a:t>‹#›</a:t>
            </a:fld>
            <a:endParaRPr lang="en-US" altLang="en-US"/>
          </a:p>
        </p:txBody>
      </p:sp>
    </p:spTree>
    <p:extLst>
      <p:ext uri="{BB962C8B-B14F-4D97-AF65-F5344CB8AC3E}">
        <p14:creationId xmlns:p14="http://schemas.microsoft.com/office/powerpoint/2010/main" val="38801502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00152" y="0"/>
            <a:ext cx="10991849" cy="130810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fr-FR" altLang="en-US" sz="1800">
                <a:solidFill>
                  <a:srgbClr val="000000"/>
                </a:solidFill>
                <a:ea typeface="MS PGothic" pitchFamily="34" charset="-128"/>
              </a:rPr>
              <a:t> </a:t>
            </a:r>
          </a:p>
        </p:txBody>
      </p:sp>
      <p:sp>
        <p:nvSpPr>
          <p:cNvPr id="1027" name="Rectangle 3"/>
          <p:cNvSpPr>
            <a:spLocks noGrp="1" noChangeArrowheads="1"/>
          </p:cNvSpPr>
          <p:nvPr>
            <p:ph type="title"/>
          </p:nvPr>
        </p:nvSpPr>
        <p:spPr bwMode="auto">
          <a:xfrm>
            <a:off x="1828800" y="1"/>
            <a:ext cx="104648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p>
        </p:txBody>
      </p:sp>
      <p:sp>
        <p:nvSpPr>
          <p:cNvPr id="1028" name="Rectangle 4"/>
          <p:cNvSpPr>
            <a:spLocks noGrp="1" noChangeArrowheads="1"/>
          </p:cNvSpPr>
          <p:nvPr>
            <p:ph type="body" idx="1"/>
          </p:nvPr>
        </p:nvSpPr>
        <p:spPr bwMode="auto">
          <a:xfrm>
            <a:off x="609600" y="1752600"/>
            <a:ext cx="10653184"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26629" name="Rectangle 5"/>
          <p:cNvSpPr>
            <a:spLocks noChangeArrowheads="1"/>
          </p:cNvSpPr>
          <p:nvPr/>
        </p:nvSpPr>
        <p:spPr bwMode="auto">
          <a:xfrm>
            <a:off x="0" y="6477000"/>
            <a:ext cx="12192000" cy="381000"/>
          </a:xfrm>
          <a:prstGeom prst="rect">
            <a:avLst/>
          </a:prstGeom>
          <a:gradFill rotWithShape="1">
            <a:gsLst>
              <a:gs pos="0">
                <a:srgbClr val="6699FF"/>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defRPr/>
            </a:pPr>
            <a:r>
              <a:rPr lang="fr-FR" altLang="en-US" sz="1800">
                <a:solidFill>
                  <a:srgbClr val="000000"/>
                </a:solidFill>
                <a:ea typeface="MS PGothic" pitchFamily="34" charset="-128"/>
              </a:rPr>
              <a:t> </a:t>
            </a:r>
            <a:endParaRPr lang="fr-FR" altLang="en-US" sz="1800">
              <a:solidFill>
                <a:srgbClr val="FFFFFF"/>
              </a:solidFill>
              <a:ea typeface="MS PGothic" pitchFamily="34" charset="-128"/>
            </a:endParaRPr>
          </a:p>
        </p:txBody>
      </p:sp>
      <p:sp>
        <p:nvSpPr>
          <p:cNvPr id="26630" name="Rectangle 6"/>
          <p:cNvSpPr>
            <a:spLocks noChangeArrowheads="1"/>
          </p:cNvSpPr>
          <p:nvPr/>
        </p:nvSpPr>
        <p:spPr bwMode="auto">
          <a:xfrm>
            <a:off x="1" y="1"/>
            <a:ext cx="1799167" cy="1304925"/>
          </a:xfrm>
          <a:prstGeom prst="rect">
            <a:avLst/>
          </a:prstGeom>
          <a:gradFill rotWithShape="1">
            <a:gsLst>
              <a:gs pos="0">
                <a:srgbClr val="99CCFF"/>
              </a:gs>
              <a:gs pos="100000">
                <a:srgbClr val="83AFDB"/>
              </a:gs>
            </a:gsLst>
            <a:path path="rect">
              <a:fillToRect l="100000" b="100000"/>
            </a:path>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grpSp>
        <p:nvGrpSpPr>
          <p:cNvPr id="1031" name="Group 7"/>
          <p:cNvGrpSpPr>
            <a:grpSpLocks/>
          </p:cNvGrpSpPr>
          <p:nvPr/>
        </p:nvGrpSpPr>
        <p:grpSpPr bwMode="auto">
          <a:xfrm>
            <a:off x="9175752" y="6491288"/>
            <a:ext cx="3016249" cy="366712"/>
            <a:chOff x="4292" y="192"/>
            <a:chExt cx="1228" cy="231"/>
          </a:xfrm>
        </p:grpSpPr>
        <p:sp>
          <p:nvSpPr>
            <p:cNvPr id="26646" name="Text Box 8"/>
            <p:cNvSpPr txBox="1">
              <a:spLocks noChangeArrowheads="1"/>
            </p:cNvSpPr>
            <p:nvPr/>
          </p:nvSpPr>
          <p:spPr bwMode="auto">
            <a:xfrm>
              <a:off x="4368" y="192"/>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defRPr/>
              </a:pPr>
              <a:r>
                <a:rPr lang="en-US" altLang="en-US" sz="1800">
                  <a:solidFill>
                    <a:srgbClr val="FFFFFF"/>
                  </a:solidFill>
                  <a:ea typeface="MS PGothic" pitchFamily="34" charset="-128"/>
                </a:rPr>
                <a:t>SCRIPPS</a:t>
              </a:r>
              <a:r>
                <a:rPr lang="en-US" altLang="en-US" sz="1800">
                  <a:solidFill>
                    <a:srgbClr val="000000"/>
                  </a:solidFill>
                  <a:ea typeface="MS PGothic" pitchFamily="34" charset="-128"/>
                </a:rPr>
                <a:t> </a:t>
              </a:r>
              <a:r>
                <a:rPr lang="en-US" altLang="en-US" sz="1800">
                  <a:solidFill>
                    <a:srgbClr val="FFFFFF"/>
                  </a:solidFill>
                  <a:ea typeface="MS PGothic" pitchFamily="34" charset="-128"/>
                </a:rPr>
                <a:t>CLINIC</a:t>
              </a:r>
            </a:p>
          </p:txBody>
        </p:sp>
        <p:grpSp>
          <p:nvGrpSpPr>
            <p:cNvPr id="1047" name="Group 9"/>
            <p:cNvGrpSpPr>
              <a:grpSpLocks noChangeAspect="1"/>
            </p:cNvGrpSpPr>
            <p:nvPr/>
          </p:nvGrpSpPr>
          <p:grpSpPr bwMode="auto">
            <a:xfrm>
              <a:off x="4292" y="256"/>
              <a:ext cx="98" cy="98"/>
              <a:chOff x="1104" y="1344"/>
              <a:chExt cx="1344" cy="1344"/>
            </a:xfrm>
          </p:grpSpPr>
          <p:sp>
            <p:nvSpPr>
              <p:cNvPr id="26648" name="Rectangle 10"/>
              <p:cNvSpPr>
                <a:spLocks noChangeAspect="1" noChangeArrowheads="1"/>
              </p:cNvSpPr>
              <p:nvPr/>
            </p:nvSpPr>
            <p:spPr bwMode="auto">
              <a:xfrm>
                <a:off x="1104" y="1344"/>
                <a:ext cx="1347" cy="134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sp>
            <p:nvSpPr>
              <p:cNvPr id="26649" name="Rectangle 11"/>
              <p:cNvSpPr>
                <a:spLocks noChangeAspect="1" noChangeArrowheads="1"/>
              </p:cNvSpPr>
              <p:nvPr/>
            </p:nvSpPr>
            <p:spPr bwMode="auto">
              <a:xfrm>
                <a:off x="1329" y="1577"/>
                <a:ext cx="898" cy="87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sp>
            <p:nvSpPr>
              <p:cNvPr id="26650" name="Rectangle 12"/>
              <p:cNvSpPr>
                <a:spLocks noChangeAspect="1" noChangeArrowheads="1"/>
              </p:cNvSpPr>
              <p:nvPr/>
            </p:nvSpPr>
            <p:spPr bwMode="auto">
              <a:xfrm>
                <a:off x="1577" y="1810"/>
                <a:ext cx="402" cy="41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grpSp>
            <p:nvGrpSpPr>
              <p:cNvPr id="1051" name="Group 13"/>
              <p:cNvGrpSpPr>
                <a:grpSpLocks noChangeAspect="1"/>
              </p:cNvGrpSpPr>
              <p:nvPr/>
            </p:nvGrpSpPr>
            <p:grpSpPr bwMode="auto">
              <a:xfrm>
                <a:off x="1164" y="1400"/>
                <a:ext cx="1248" cy="1248"/>
                <a:chOff x="1152" y="1392"/>
                <a:chExt cx="1248" cy="1248"/>
              </a:xfrm>
            </p:grpSpPr>
            <p:sp>
              <p:nvSpPr>
                <p:cNvPr id="1057" name="Line 14"/>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58" name="Line 15"/>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grpSp>
            <p:nvGrpSpPr>
              <p:cNvPr id="1052" name="Group 16"/>
              <p:cNvGrpSpPr>
                <a:grpSpLocks noChangeAspect="1"/>
              </p:cNvGrpSpPr>
              <p:nvPr/>
            </p:nvGrpSpPr>
            <p:grpSpPr bwMode="auto">
              <a:xfrm>
                <a:off x="1392" y="1632"/>
                <a:ext cx="768" cy="768"/>
                <a:chOff x="1392" y="1632"/>
                <a:chExt cx="768" cy="768"/>
              </a:xfrm>
            </p:grpSpPr>
            <p:sp>
              <p:nvSpPr>
                <p:cNvPr id="1055" name="Line 17"/>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56" name="Line 18"/>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sp>
            <p:nvSpPr>
              <p:cNvPr id="1053" name="Line 19"/>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54" name="Line 20"/>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grpSp>
      <p:grpSp>
        <p:nvGrpSpPr>
          <p:cNvPr id="1032" name="Group 21"/>
          <p:cNvGrpSpPr>
            <a:grpSpLocks/>
          </p:cNvGrpSpPr>
          <p:nvPr/>
        </p:nvGrpSpPr>
        <p:grpSpPr bwMode="auto">
          <a:xfrm>
            <a:off x="406400" y="-152400"/>
            <a:ext cx="11074400" cy="1149350"/>
            <a:chOff x="4292" y="192"/>
            <a:chExt cx="1228" cy="162"/>
          </a:xfrm>
        </p:grpSpPr>
        <p:sp>
          <p:nvSpPr>
            <p:cNvPr id="26633" name="Text Box 22"/>
            <p:cNvSpPr txBox="1">
              <a:spLocks noChangeArrowheads="1"/>
            </p:cNvSpPr>
            <p:nvPr/>
          </p:nvSpPr>
          <p:spPr bwMode="auto">
            <a:xfrm>
              <a:off x="4368" y="192"/>
              <a:ext cx="1152"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defRPr/>
              </a:pPr>
              <a:endParaRPr lang="en-US" altLang="en-US" sz="1800">
                <a:solidFill>
                  <a:srgbClr val="FFFFFF"/>
                </a:solidFill>
                <a:ea typeface="MS PGothic" pitchFamily="34" charset="-128"/>
              </a:endParaRPr>
            </a:p>
          </p:txBody>
        </p:sp>
        <p:grpSp>
          <p:nvGrpSpPr>
            <p:cNvPr id="1034" name="Group 23"/>
            <p:cNvGrpSpPr>
              <a:grpSpLocks noChangeAspect="1"/>
            </p:cNvGrpSpPr>
            <p:nvPr/>
          </p:nvGrpSpPr>
          <p:grpSpPr bwMode="auto">
            <a:xfrm>
              <a:off x="4292" y="256"/>
              <a:ext cx="98" cy="98"/>
              <a:chOff x="1104" y="1344"/>
              <a:chExt cx="1344" cy="1344"/>
            </a:xfrm>
          </p:grpSpPr>
          <p:sp>
            <p:nvSpPr>
              <p:cNvPr id="26635" name="Rectangle 24"/>
              <p:cNvSpPr>
                <a:spLocks noChangeAspect="1" noChangeArrowheads="1"/>
              </p:cNvSpPr>
              <p:nvPr/>
            </p:nvSpPr>
            <p:spPr bwMode="auto">
              <a:xfrm>
                <a:off x="1104" y="1344"/>
                <a:ext cx="1345" cy="1344"/>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sp>
            <p:nvSpPr>
              <p:cNvPr id="26636" name="Rectangle 25"/>
              <p:cNvSpPr>
                <a:spLocks noChangeAspect="1" noChangeArrowheads="1"/>
              </p:cNvSpPr>
              <p:nvPr/>
            </p:nvSpPr>
            <p:spPr bwMode="auto">
              <a:xfrm>
                <a:off x="1333" y="1574"/>
                <a:ext cx="888" cy="887"/>
              </a:xfrm>
              <a:prstGeom prst="rect">
                <a:avLst/>
              </a:prstGeom>
              <a:noFill/>
              <a:ln w="19050">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sp>
            <p:nvSpPr>
              <p:cNvPr id="26637" name="Rectangle 26"/>
              <p:cNvSpPr>
                <a:spLocks noChangeAspect="1" noChangeArrowheads="1"/>
              </p:cNvSpPr>
              <p:nvPr/>
            </p:nvSpPr>
            <p:spPr bwMode="auto">
              <a:xfrm>
                <a:off x="1574" y="1813"/>
                <a:ext cx="406" cy="40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defRPr/>
                </a:pPr>
                <a:endParaRPr lang="en-US" altLang="en-US" sz="1800">
                  <a:solidFill>
                    <a:srgbClr val="000000"/>
                  </a:solidFill>
                </a:endParaRPr>
              </a:p>
            </p:txBody>
          </p:sp>
          <p:grpSp>
            <p:nvGrpSpPr>
              <p:cNvPr id="1038" name="Group 27"/>
              <p:cNvGrpSpPr>
                <a:grpSpLocks noChangeAspect="1"/>
              </p:cNvGrpSpPr>
              <p:nvPr/>
            </p:nvGrpSpPr>
            <p:grpSpPr bwMode="auto">
              <a:xfrm>
                <a:off x="1164" y="1400"/>
                <a:ext cx="1248" cy="1248"/>
                <a:chOff x="1152" y="1392"/>
                <a:chExt cx="1248" cy="1248"/>
              </a:xfrm>
            </p:grpSpPr>
            <p:sp>
              <p:nvSpPr>
                <p:cNvPr id="1044" name="Line 28"/>
                <p:cNvSpPr>
                  <a:spLocks noChangeAspect="1" noChangeShapeType="1"/>
                </p:cNvSpPr>
                <p:nvPr/>
              </p:nvSpPr>
              <p:spPr bwMode="auto">
                <a:xfrm flipV="1">
                  <a:off x="1152" y="1392"/>
                  <a:ext cx="0" cy="12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45" name="Line 29"/>
                <p:cNvSpPr>
                  <a:spLocks noChangeAspect="1" noChangeShapeType="1"/>
                </p:cNvSpPr>
                <p:nvPr/>
              </p:nvSpPr>
              <p:spPr bwMode="auto">
                <a:xfrm>
                  <a:off x="1152" y="1392"/>
                  <a:ext cx="124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grpSp>
            <p:nvGrpSpPr>
              <p:cNvPr id="1039" name="Group 30"/>
              <p:cNvGrpSpPr>
                <a:grpSpLocks noChangeAspect="1"/>
              </p:cNvGrpSpPr>
              <p:nvPr/>
            </p:nvGrpSpPr>
            <p:grpSpPr bwMode="auto">
              <a:xfrm>
                <a:off x="1392" y="1632"/>
                <a:ext cx="768" cy="768"/>
                <a:chOff x="1392" y="1632"/>
                <a:chExt cx="768" cy="768"/>
              </a:xfrm>
            </p:grpSpPr>
            <p:sp>
              <p:nvSpPr>
                <p:cNvPr id="1042" name="Line 31"/>
                <p:cNvSpPr>
                  <a:spLocks noChangeAspect="1" noChangeShapeType="1"/>
                </p:cNvSpPr>
                <p:nvPr/>
              </p:nvSpPr>
              <p:spPr bwMode="auto">
                <a:xfrm flipV="1">
                  <a:off x="1392" y="1632"/>
                  <a:ext cx="0" cy="76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43" name="Line 32"/>
                <p:cNvSpPr>
                  <a:spLocks noChangeAspect="1" noChangeShapeType="1"/>
                </p:cNvSpPr>
                <p:nvPr/>
              </p:nvSpPr>
              <p:spPr bwMode="auto">
                <a:xfrm>
                  <a:off x="1392" y="1632"/>
                  <a:ext cx="76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sp>
            <p:nvSpPr>
              <p:cNvPr id="1040" name="Line 33"/>
              <p:cNvSpPr>
                <a:spLocks noChangeAspect="1" noChangeShapeType="1"/>
              </p:cNvSpPr>
              <p:nvPr/>
            </p:nvSpPr>
            <p:spPr bwMode="auto">
              <a:xfrm flipV="1">
                <a:off x="1632" y="187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sp>
            <p:nvSpPr>
              <p:cNvPr id="1041" name="Line 34"/>
              <p:cNvSpPr>
                <a:spLocks noChangeAspect="1" noChangeShapeType="1"/>
              </p:cNvSpPr>
              <p:nvPr/>
            </p:nvSpPr>
            <p:spPr bwMode="auto">
              <a:xfrm>
                <a:off x="1632" y="1872"/>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1800">
                  <a:latin typeface="Arial"/>
                </a:endParaRPr>
              </a:p>
            </p:txBody>
          </p:sp>
        </p:grpSp>
      </p:grpSp>
    </p:spTree>
    <p:extLst>
      <p:ext uri="{BB962C8B-B14F-4D97-AF65-F5344CB8AC3E}">
        <p14:creationId xmlns:p14="http://schemas.microsoft.com/office/powerpoint/2010/main" val="7837629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pitchFamily="34" charset="0"/>
        </a:defRPr>
      </a:lvl2pPr>
      <a:lvl3pPr algn="ctr" rtl="0" eaLnBrk="0" fontAlgn="base" hangingPunct="0">
        <a:spcBef>
          <a:spcPct val="0"/>
        </a:spcBef>
        <a:spcAft>
          <a:spcPct val="0"/>
        </a:spcAft>
        <a:defRPr sz="4000" b="1">
          <a:solidFill>
            <a:schemeClr val="tx1"/>
          </a:solidFill>
          <a:latin typeface="Arial" pitchFamily="34" charset="0"/>
        </a:defRPr>
      </a:lvl3pPr>
      <a:lvl4pPr algn="ctr" rtl="0" eaLnBrk="0" fontAlgn="base" hangingPunct="0">
        <a:spcBef>
          <a:spcPct val="0"/>
        </a:spcBef>
        <a:spcAft>
          <a:spcPct val="0"/>
        </a:spcAft>
        <a:defRPr sz="4000" b="1">
          <a:solidFill>
            <a:schemeClr val="tx1"/>
          </a:solidFill>
          <a:latin typeface="Arial" pitchFamily="34" charset="0"/>
        </a:defRPr>
      </a:lvl4pPr>
      <a:lvl5pPr algn="ctr" rtl="0" eaLnBrk="0" fontAlgn="base" hangingPunct="0">
        <a:spcBef>
          <a:spcPct val="0"/>
        </a:spcBef>
        <a:spcAft>
          <a:spcPct val="0"/>
        </a:spcAft>
        <a:defRPr sz="4000" b="1">
          <a:solidFill>
            <a:schemeClr val="tx1"/>
          </a:solidFill>
          <a:latin typeface="Arial" pitchFamily="34" charset="0"/>
        </a:defRPr>
      </a:lvl5pPr>
      <a:lvl6pPr marL="457200" algn="ctr" rtl="0" fontAlgn="base">
        <a:spcBef>
          <a:spcPct val="0"/>
        </a:spcBef>
        <a:spcAft>
          <a:spcPct val="0"/>
        </a:spcAft>
        <a:defRPr sz="4000" b="1">
          <a:solidFill>
            <a:schemeClr val="tx1"/>
          </a:solidFill>
          <a:latin typeface="Arial" pitchFamily="34" charset="0"/>
        </a:defRPr>
      </a:lvl6pPr>
      <a:lvl7pPr marL="914400" algn="ctr" rtl="0" fontAlgn="base">
        <a:spcBef>
          <a:spcPct val="0"/>
        </a:spcBef>
        <a:spcAft>
          <a:spcPct val="0"/>
        </a:spcAft>
        <a:defRPr sz="4000" b="1">
          <a:solidFill>
            <a:schemeClr val="tx1"/>
          </a:solidFill>
          <a:latin typeface="Arial" pitchFamily="34" charset="0"/>
        </a:defRPr>
      </a:lvl7pPr>
      <a:lvl8pPr marL="1371600" algn="ctr" rtl="0" fontAlgn="base">
        <a:spcBef>
          <a:spcPct val="0"/>
        </a:spcBef>
        <a:spcAft>
          <a:spcPct val="0"/>
        </a:spcAft>
        <a:defRPr sz="4000" b="1">
          <a:solidFill>
            <a:schemeClr val="tx1"/>
          </a:solidFill>
          <a:latin typeface="Arial" pitchFamily="34" charset="0"/>
        </a:defRPr>
      </a:lvl8pPr>
      <a:lvl9pPr marL="1828800" algn="ctr" rtl="0" fontAlgn="base">
        <a:spcBef>
          <a:spcPct val="0"/>
        </a:spcBef>
        <a:spcAft>
          <a:spcPct val="0"/>
        </a:spcAft>
        <a:defRPr sz="4000" b="1">
          <a:solidFill>
            <a:schemeClr val="tx1"/>
          </a:solidFill>
          <a:latin typeface="Arial" pitchFamily="34" charset="0"/>
        </a:defRPr>
      </a:lvl9pPr>
    </p:titleStyle>
    <p:bodyStyle>
      <a:lvl1pPr marL="190500" indent="-190500" algn="l" rtl="0" eaLnBrk="0" fontAlgn="base" hangingPunct="0">
        <a:spcBef>
          <a:spcPct val="20000"/>
        </a:spcBef>
        <a:spcAft>
          <a:spcPct val="0"/>
        </a:spcAft>
        <a:buClr>
          <a:srgbClr val="FF6201"/>
        </a:buClr>
        <a:buFont typeface="Times" pitchFamily="18" charset="0"/>
        <a:buChar char="•"/>
        <a:defRPr sz="2400" b="1">
          <a:solidFill>
            <a:schemeClr val="tx1"/>
          </a:solidFill>
          <a:latin typeface="+mn-lt"/>
          <a:ea typeface="+mn-ea"/>
          <a:cs typeface="+mn-cs"/>
        </a:defRPr>
      </a:lvl1pPr>
      <a:lvl2pPr marL="381000" algn="l" rtl="0" eaLnBrk="0" fontAlgn="base" hangingPunct="0">
        <a:spcBef>
          <a:spcPct val="20000"/>
        </a:spcBef>
        <a:spcAft>
          <a:spcPct val="0"/>
        </a:spcAft>
        <a:buClr>
          <a:schemeClr val="hlink"/>
        </a:buClr>
        <a:buFont typeface="Wingdings" pitchFamily="2" charset="2"/>
        <a:buChar char="§"/>
        <a:defRPr sz="2400" b="1">
          <a:solidFill>
            <a:srgbClr val="191919"/>
          </a:solidFill>
          <a:latin typeface="+mn-lt"/>
        </a:defRPr>
      </a:lvl2pPr>
      <a:lvl3pPr marL="762000" algn="l" rtl="0" eaLnBrk="0" fontAlgn="base" hangingPunct="0">
        <a:spcBef>
          <a:spcPct val="20000"/>
        </a:spcBef>
        <a:spcAft>
          <a:spcPct val="0"/>
        </a:spcAft>
        <a:defRPr sz="2400">
          <a:solidFill>
            <a:schemeClr val="tx1"/>
          </a:solidFill>
          <a:latin typeface="+mn-lt"/>
        </a:defRPr>
      </a:lvl3pPr>
      <a:lvl4pPr marL="1181100" indent="-228600" algn="l" rtl="0" eaLnBrk="0" fontAlgn="base" hangingPunct="0">
        <a:spcBef>
          <a:spcPct val="20000"/>
        </a:spcBef>
        <a:spcAft>
          <a:spcPct val="0"/>
        </a:spcAft>
        <a:defRPr sz="2400">
          <a:solidFill>
            <a:schemeClr val="tx1"/>
          </a:solidFill>
          <a:latin typeface="+mn-lt"/>
        </a:defRPr>
      </a:lvl4pPr>
      <a:lvl5pPr marL="1600200" indent="-228600" algn="l" rtl="0" eaLnBrk="0" fontAlgn="base" hangingPunct="0">
        <a:spcBef>
          <a:spcPct val="20000"/>
        </a:spcBef>
        <a:spcAft>
          <a:spcPct val="0"/>
        </a:spcAft>
        <a:defRPr sz="2400">
          <a:solidFill>
            <a:schemeClr val="tx1"/>
          </a:solidFill>
          <a:latin typeface="+mn-lt"/>
        </a:defRPr>
      </a:lvl5pPr>
      <a:lvl6pPr marL="2057400" indent="-228600" algn="l" rtl="0" fontAlgn="base">
        <a:spcBef>
          <a:spcPct val="20000"/>
        </a:spcBef>
        <a:spcAft>
          <a:spcPct val="0"/>
        </a:spcAft>
        <a:defRPr sz="2400">
          <a:solidFill>
            <a:schemeClr val="tx1"/>
          </a:solidFill>
          <a:latin typeface="+mn-lt"/>
        </a:defRPr>
      </a:lvl6pPr>
      <a:lvl7pPr marL="2514600" indent="-228600" algn="l" rtl="0" fontAlgn="base">
        <a:spcBef>
          <a:spcPct val="20000"/>
        </a:spcBef>
        <a:spcAft>
          <a:spcPct val="0"/>
        </a:spcAft>
        <a:defRPr sz="2400">
          <a:solidFill>
            <a:schemeClr val="tx1"/>
          </a:solidFill>
          <a:latin typeface="+mn-lt"/>
        </a:defRPr>
      </a:lvl7pPr>
      <a:lvl8pPr marL="2971800" indent="-228600" algn="l" rtl="0" fontAlgn="base">
        <a:spcBef>
          <a:spcPct val="20000"/>
        </a:spcBef>
        <a:spcAft>
          <a:spcPct val="0"/>
        </a:spcAft>
        <a:defRPr sz="2400">
          <a:solidFill>
            <a:schemeClr val="tx1"/>
          </a:solidFill>
          <a:latin typeface="+mn-lt"/>
        </a:defRPr>
      </a:lvl8pPr>
      <a:lvl9pPr marL="3429000" indent="-228600" algn="l" rtl="0" fontAlgn="base">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7700"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788" smtClean="0">
                <a:solidFill>
                  <a:srgbClr val="000000"/>
                </a:solidFill>
                <a:latin typeface="Arial" charset="0"/>
                <a:cs typeface="Arial" charset="0"/>
              </a:defRPr>
            </a:lvl1pPr>
          </a:lstStyle>
          <a:p>
            <a:pPr>
              <a:defRPr/>
            </a:pPr>
            <a:fld id="{CF9A4BC8-9476-47CD-AE9C-BBA066BFF255}" type="datetimeFigureOut">
              <a:rPr lang="en-US" altLang="en-US"/>
              <a:pPr>
                <a:defRPr/>
              </a:pPr>
              <a:t>3/20/20</a:t>
            </a:fld>
            <a:endParaRPr lang="en-US" altLang="en-US"/>
          </a:p>
        </p:txBody>
      </p:sp>
      <p:sp>
        <p:nvSpPr>
          <p:cNvPr id="157701"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788">
                <a:solidFill>
                  <a:srgbClr val="000000"/>
                </a:solidFill>
                <a:latin typeface="Arial" charset="0"/>
                <a:cs typeface="Arial" charset="0"/>
              </a:defRPr>
            </a:lvl1pPr>
          </a:lstStyle>
          <a:p>
            <a:pPr>
              <a:defRPr/>
            </a:pPr>
            <a:endParaRPr lang="en-US" altLang="en-US"/>
          </a:p>
        </p:txBody>
      </p:sp>
      <p:sp>
        <p:nvSpPr>
          <p:cNvPr id="157702"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788" smtClean="0">
                <a:solidFill>
                  <a:srgbClr val="000000"/>
                </a:solidFill>
                <a:latin typeface="Arial" panose="020B0604020202020204" pitchFamily="34" charset="0"/>
                <a:cs typeface="Arial" panose="020B0604020202020204" pitchFamily="34" charset="0"/>
              </a:defRPr>
            </a:lvl1pPr>
          </a:lstStyle>
          <a:p>
            <a:pPr>
              <a:defRPr/>
            </a:pPr>
            <a:fld id="{326A86D8-0A03-47CE-B42F-77410D0B648D}" type="slidenum">
              <a:rPr lang="en-US" altLang="en-US"/>
              <a:pPr>
                <a:defRPr/>
              </a:pPr>
              <a:t>‹#›</a:t>
            </a:fld>
            <a:endParaRPr lang="en-US" altLang="en-US"/>
          </a:p>
        </p:txBody>
      </p:sp>
    </p:spTree>
    <p:extLst>
      <p:ext uri="{BB962C8B-B14F-4D97-AF65-F5344CB8AC3E}">
        <p14:creationId xmlns:p14="http://schemas.microsoft.com/office/powerpoint/2010/main" val="32518534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defRPr>
      </a:lvl2pPr>
      <a:lvl3pPr algn="ctr" rtl="0" eaLnBrk="0" fontAlgn="base" hangingPunct="0">
        <a:spcBef>
          <a:spcPct val="0"/>
        </a:spcBef>
        <a:spcAft>
          <a:spcPct val="0"/>
        </a:spcAft>
        <a:defRPr sz="2475">
          <a:solidFill>
            <a:schemeClr val="tx2"/>
          </a:solidFill>
          <a:latin typeface="Arial" charset="0"/>
        </a:defRPr>
      </a:lvl3pPr>
      <a:lvl4pPr algn="ctr" rtl="0" eaLnBrk="0" fontAlgn="base" hangingPunct="0">
        <a:spcBef>
          <a:spcPct val="0"/>
        </a:spcBef>
        <a:spcAft>
          <a:spcPct val="0"/>
        </a:spcAft>
        <a:defRPr sz="2475">
          <a:solidFill>
            <a:schemeClr val="tx2"/>
          </a:solidFill>
          <a:latin typeface="Arial" charset="0"/>
        </a:defRPr>
      </a:lvl4pPr>
      <a:lvl5pPr algn="ctr" rtl="0" eaLnBrk="0" fontAlgn="base" hangingPunct="0">
        <a:spcBef>
          <a:spcPct val="0"/>
        </a:spcBef>
        <a:spcAft>
          <a:spcPct val="0"/>
        </a:spcAft>
        <a:defRPr sz="2475">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6EFEB-ACA7-4604-BF92-5FE7A7E55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F934B1-9F8E-4EB2-834D-EB5D404DB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C2EBD-06FB-40E1-AAED-632A5C1246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4DDFB-5DEA-4F3A-B460-3C63D63A21CE}" type="datetimeFigureOut">
              <a:rPr lang="en-US" smtClean="0"/>
              <a:t>3/20/20</a:t>
            </a:fld>
            <a:endParaRPr lang="en-US"/>
          </a:p>
        </p:txBody>
      </p:sp>
      <p:sp>
        <p:nvSpPr>
          <p:cNvPr id="5" name="Footer Placeholder 4">
            <a:extLst>
              <a:ext uri="{FF2B5EF4-FFF2-40B4-BE49-F238E27FC236}">
                <a16:creationId xmlns:a16="http://schemas.microsoft.com/office/drawing/2014/main" id="{F778EFC4-3CC7-453A-8DE3-2BECCC16C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42259C-4007-46EE-9074-918B5D8F6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C128-4C81-49E5-9D36-BA5EA6002529}" type="slidenum">
              <a:rPr lang="en-US" smtClean="0"/>
              <a:t>‹#›</a:t>
            </a:fld>
            <a:endParaRPr lang="en-US"/>
          </a:p>
        </p:txBody>
      </p:sp>
    </p:spTree>
    <p:extLst>
      <p:ext uri="{BB962C8B-B14F-4D97-AF65-F5344CB8AC3E}">
        <p14:creationId xmlns:p14="http://schemas.microsoft.com/office/powerpoint/2010/main" val="20557482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675" smtClean="0">
                <a:solidFill>
                  <a:prstClr val="black">
                    <a:tint val="75000"/>
                  </a:prstClr>
                </a:solidFill>
                <a:latin typeface="Calibri"/>
                <a:cs typeface="+mn-cs"/>
              </a:defRPr>
            </a:lvl1pPr>
          </a:lstStyle>
          <a:p>
            <a:pPr>
              <a:defRPr/>
            </a:pPr>
            <a:fld id="{DF764BF4-13BB-41C9-992F-EF21052A28CB}" type="datetimeFigureOut">
              <a:rPr lang="en-US">
                <a:sym typeface="GillSans" charset="0"/>
              </a:rPr>
              <a:pPr>
                <a:defRPr/>
              </a:pPr>
              <a:t>3/20/20</a:t>
            </a:fld>
            <a:endParaRPr lang="en-US">
              <a:sym typeface="GillSans" charset="0"/>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prstClr val="black">
                    <a:tint val="75000"/>
                  </a:prstClr>
                </a:solidFill>
                <a:latin typeface="Calibri"/>
                <a:cs typeface="+mn-cs"/>
              </a:defRPr>
            </a:lvl1pPr>
          </a:lstStyle>
          <a:p>
            <a:pPr>
              <a:defRPr/>
            </a:pPr>
            <a:endParaRPr lang="en-US">
              <a:sym typeface="GillSans" charset="0"/>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prstClr val="black">
                    <a:tint val="75000"/>
                  </a:prstClr>
                </a:solidFill>
                <a:latin typeface="Calibri"/>
                <a:cs typeface="+mn-cs"/>
              </a:defRPr>
            </a:lvl1pPr>
          </a:lstStyle>
          <a:p>
            <a:pPr>
              <a:defRPr/>
            </a:pPr>
            <a:fld id="{E1F2CAFB-C767-4BFA-AE57-9452059E1C0E}" type="slidenum">
              <a:rPr lang="en-US">
                <a:sym typeface="GillSans" charset="0"/>
              </a:rPr>
              <a:pPr>
                <a:defRPr/>
              </a:pPr>
              <a:t>‹#›</a:t>
            </a:fld>
            <a:endParaRPr lang="en-US">
              <a:sym typeface="GillSans" charset="0"/>
            </a:endParaRPr>
          </a:p>
        </p:txBody>
      </p:sp>
    </p:spTree>
    <p:extLst>
      <p:ext uri="{BB962C8B-B14F-4D97-AF65-F5344CB8AC3E}">
        <p14:creationId xmlns:p14="http://schemas.microsoft.com/office/powerpoint/2010/main" val="26776620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514350" rtl="0" fontAlgn="base">
        <a:spcBef>
          <a:spcPct val="0"/>
        </a:spcBef>
        <a:spcAft>
          <a:spcPct val="0"/>
        </a:spcAft>
        <a:defRPr sz="2475" kern="1200">
          <a:solidFill>
            <a:schemeClr val="tx1"/>
          </a:solidFill>
          <a:latin typeface="+mj-lt"/>
          <a:ea typeface="+mj-ea"/>
          <a:cs typeface="+mj-cs"/>
        </a:defRPr>
      </a:lvl1pPr>
      <a:lvl2pPr algn="ctr" defTabSz="514350" rtl="0" fontAlgn="base">
        <a:spcBef>
          <a:spcPct val="0"/>
        </a:spcBef>
        <a:spcAft>
          <a:spcPct val="0"/>
        </a:spcAft>
        <a:defRPr sz="2475">
          <a:solidFill>
            <a:schemeClr val="tx1"/>
          </a:solidFill>
          <a:latin typeface="Calibri" panose="020F0502020204030204" pitchFamily="34" charset="0"/>
        </a:defRPr>
      </a:lvl2pPr>
      <a:lvl3pPr algn="ctr" defTabSz="514350" rtl="0" fontAlgn="base">
        <a:spcBef>
          <a:spcPct val="0"/>
        </a:spcBef>
        <a:spcAft>
          <a:spcPct val="0"/>
        </a:spcAft>
        <a:defRPr sz="2475">
          <a:solidFill>
            <a:schemeClr val="tx1"/>
          </a:solidFill>
          <a:latin typeface="Calibri" panose="020F0502020204030204" pitchFamily="34" charset="0"/>
        </a:defRPr>
      </a:lvl3pPr>
      <a:lvl4pPr algn="ctr" defTabSz="514350" rtl="0" fontAlgn="base">
        <a:spcBef>
          <a:spcPct val="0"/>
        </a:spcBef>
        <a:spcAft>
          <a:spcPct val="0"/>
        </a:spcAft>
        <a:defRPr sz="2475">
          <a:solidFill>
            <a:schemeClr val="tx1"/>
          </a:solidFill>
          <a:latin typeface="Calibri" panose="020F0502020204030204" pitchFamily="34" charset="0"/>
        </a:defRPr>
      </a:lvl4pPr>
      <a:lvl5pPr algn="ctr" defTabSz="514350" rtl="0" fontAlgn="base">
        <a:spcBef>
          <a:spcPct val="0"/>
        </a:spcBef>
        <a:spcAft>
          <a:spcPct val="0"/>
        </a:spcAft>
        <a:defRPr sz="2475">
          <a:solidFill>
            <a:schemeClr val="tx1"/>
          </a:solidFill>
          <a:latin typeface="Calibri" panose="020F0502020204030204" pitchFamily="34" charset="0"/>
        </a:defRPr>
      </a:lvl5pPr>
      <a:lvl6pPr marL="342900" algn="ctr" defTabSz="514350" rtl="0" fontAlgn="base">
        <a:spcBef>
          <a:spcPct val="0"/>
        </a:spcBef>
        <a:spcAft>
          <a:spcPct val="0"/>
        </a:spcAft>
        <a:defRPr sz="2475">
          <a:solidFill>
            <a:schemeClr val="tx1"/>
          </a:solidFill>
          <a:latin typeface="Calibri" panose="020F0502020204030204" pitchFamily="34" charset="0"/>
        </a:defRPr>
      </a:lvl6pPr>
      <a:lvl7pPr marL="685800" algn="ctr" defTabSz="514350" rtl="0" fontAlgn="base">
        <a:spcBef>
          <a:spcPct val="0"/>
        </a:spcBef>
        <a:spcAft>
          <a:spcPct val="0"/>
        </a:spcAft>
        <a:defRPr sz="2475">
          <a:solidFill>
            <a:schemeClr val="tx1"/>
          </a:solidFill>
          <a:latin typeface="Calibri" panose="020F0502020204030204" pitchFamily="34" charset="0"/>
        </a:defRPr>
      </a:lvl7pPr>
      <a:lvl8pPr marL="1028700" algn="ctr" defTabSz="514350" rtl="0" fontAlgn="base">
        <a:spcBef>
          <a:spcPct val="0"/>
        </a:spcBef>
        <a:spcAft>
          <a:spcPct val="0"/>
        </a:spcAft>
        <a:defRPr sz="2475">
          <a:solidFill>
            <a:schemeClr val="tx1"/>
          </a:solidFill>
          <a:latin typeface="Calibri" panose="020F0502020204030204" pitchFamily="34" charset="0"/>
        </a:defRPr>
      </a:lvl8pPr>
      <a:lvl9pPr marL="1371600" algn="ctr" defTabSz="514350" rtl="0" fontAlgn="base">
        <a:spcBef>
          <a:spcPct val="0"/>
        </a:spcBef>
        <a:spcAft>
          <a:spcPct val="0"/>
        </a:spcAft>
        <a:defRPr sz="2475">
          <a:solidFill>
            <a:schemeClr val="tx1"/>
          </a:solidFill>
          <a:latin typeface="Calibri" panose="020F0502020204030204" pitchFamily="34" charset="0"/>
        </a:defRPr>
      </a:lvl9pPr>
    </p:titleStyle>
    <p:bodyStyle>
      <a:lvl1pPr marL="192881" indent="-192881" algn="l" defTabSz="514350"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fontAlgn="base">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113" indent="-128588" algn="l" defTabSz="514350" rtl="0" fontAlgn="base">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fontAlgn="base">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0.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9.xml"/><Relationship Id="rId1" Type="http://schemas.openxmlformats.org/officeDocument/2006/relationships/tags" Target="../tags/tag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0.xml"/><Relationship Id="rId1" Type="http://schemas.openxmlformats.org/officeDocument/2006/relationships/tags" Target="../tags/tag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8.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8.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3.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tags" Target="../tags/tag1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1658710" y="136971"/>
            <a:ext cx="10202778" cy="11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lgn="ctr">
              <a:defRPr sz="4000" b="1">
                <a:solidFill>
                  <a:schemeClr val="tx1"/>
                </a:solidFill>
                <a:effectLst>
                  <a:outerShdw blurRad="38100" dist="38100" dir="2700000" algn="tl">
                    <a:srgbClr val="C0C0C0"/>
                  </a:outerShdw>
                </a:effectLst>
                <a:latin typeface="Arial" pitchFamily="34" charset="0"/>
              </a:defRPr>
            </a:lvl1pPr>
            <a:lvl2pPr algn="ctr">
              <a:defRPr sz="4000" b="1">
                <a:solidFill>
                  <a:schemeClr val="tx1"/>
                </a:solidFill>
                <a:effectLst>
                  <a:outerShdw blurRad="38100" dist="38100" dir="2700000" algn="tl">
                    <a:srgbClr val="C0C0C0"/>
                  </a:outerShdw>
                </a:effectLst>
                <a:latin typeface="Arial" pitchFamily="34" charset="0"/>
              </a:defRPr>
            </a:lvl2pPr>
            <a:lvl3pPr algn="ctr">
              <a:defRPr sz="4000" b="1">
                <a:solidFill>
                  <a:schemeClr val="tx1"/>
                </a:solidFill>
                <a:effectLst>
                  <a:outerShdw blurRad="38100" dist="38100" dir="2700000" algn="tl">
                    <a:srgbClr val="C0C0C0"/>
                  </a:outerShdw>
                </a:effectLst>
                <a:latin typeface="Arial" pitchFamily="34" charset="0"/>
              </a:defRPr>
            </a:lvl3pPr>
            <a:lvl4pPr algn="ctr">
              <a:defRPr sz="4000" b="1">
                <a:solidFill>
                  <a:schemeClr val="tx1"/>
                </a:solidFill>
                <a:effectLst>
                  <a:outerShdw blurRad="38100" dist="38100" dir="2700000" algn="tl">
                    <a:srgbClr val="C0C0C0"/>
                  </a:outerShdw>
                </a:effectLst>
                <a:latin typeface="Arial" pitchFamily="34" charset="0"/>
              </a:defRPr>
            </a:lvl4pPr>
            <a:lvl5pPr algn="ctr">
              <a:defRPr sz="4000" b="1">
                <a:solidFill>
                  <a:schemeClr val="tx1"/>
                </a:solidFill>
                <a:effectLst>
                  <a:outerShdw blurRad="38100" dist="38100" dir="2700000" algn="tl">
                    <a:srgbClr val="C0C0C0"/>
                  </a:outerShdw>
                </a:effectLst>
                <a:latin typeface="Arial" pitchFamily="34" charset="0"/>
              </a:defRPr>
            </a:lvl5pPr>
            <a:lvl6pPr marL="457200" algn="ctr"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6pPr>
            <a:lvl7pPr marL="914400" algn="ctr"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7pPr>
            <a:lvl8pPr marL="1371600" algn="ctr"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8pPr>
            <a:lvl9pPr marL="1828800" algn="ctr" fontAlgn="base">
              <a:spcBef>
                <a:spcPct val="0"/>
              </a:spcBef>
              <a:spcAft>
                <a:spcPct val="0"/>
              </a:spcAft>
              <a:defRPr sz="4000" b="1">
                <a:solidFill>
                  <a:schemeClr val="tx1"/>
                </a:solidFill>
                <a:effectLst>
                  <a:outerShdw blurRad="38100" dist="38100" dir="2700000" algn="tl">
                    <a:srgbClr val="C0C0C0"/>
                  </a:outerShdw>
                </a:effectLst>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700" kern="0" dirty="0">
                <a:solidFill>
                  <a:srgbClr val="992920"/>
                </a:solidFill>
                <a:ea typeface="MS PGothic" pitchFamily="34" charset="-128"/>
                <a:cs typeface="Arial" panose="020B0604020202020204" pitchFamily="34" charset="0"/>
                <a:sym typeface="GillSans" charset="0"/>
              </a:rPr>
              <a:t>MOC Where Do We Stand: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700" kern="0" dirty="0">
                <a:solidFill>
                  <a:srgbClr val="992920"/>
                </a:solidFill>
                <a:ea typeface="MS PGothic" pitchFamily="34" charset="-128"/>
                <a:cs typeface="Arial" panose="020B0604020202020204" pitchFamily="34" charset="0"/>
                <a:sym typeface="GillSans" charset="0"/>
              </a:rPr>
              <a:t>  What has improved? What still needs improvement?</a:t>
            </a:r>
            <a:endParaRPr kumimoji="0" lang="en-US" altLang="en-US" sz="2100" b="1" i="0" u="none" strike="noStrike" kern="0" cap="none" spc="0" normalizeH="0" baseline="0" noProof="0" dirty="0">
              <a:ln>
                <a:noFill/>
              </a:ln>
              <a:solidFill>
                <a:srgbClr val="992920"/>
              </a:solidFill>
              <a:effectLst>
                <a:outerShdw blurRad="38100" dist="38100" dir="2700000" algn="tl">
                  <a:srgbClr val="C0C0C0"/>
                </a:outerShdw>
              </a:effectLst>
              <a:uLnTx/>
              <a:uFillTx/>
              <a:latin typeface="Arial" pitchFamily="34" charset="0"/>
              <a:ea typeface="MS PGothic" pitchFamily="34" charset="-128"/>
              <a:cs typeface="Arial" panose="020B0604020202020204" pitchFamily="34" charset="0"/>
              <a:sym typeface="GillSans" charset="0"/>
            </a:endParaRPr>
          </a:p>
        </p:txBody>
      </p:sp>
      <p:sp>
        <p:nvSpPr>
          <p:cNvPr id="279555" name="Rectangle 3"/>
          <p:cNvSpPr>
            <a:spLocks noGrp="1" noChangeArrowheads="1"/>
          </p:cNvSpPr>
          <p:nvPr>
            <p:ph type="subTitle" idx="1"/>
          </p:nvPr>
        </p:nvSpPr>
        <p:spPr>
          <a:xfrm>
            <a:off x="5935898" y="3982948"/>
            <a:ext cx="6138863"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p>
            <a:pPr eaLnBrk="1" hangingPunct="1"/>
            <a:r>
              <a:rPr lang="en-US" altLang="en-US" i="1" dirty="0"/>
              <a:t>Paul S. Teirstein</a:t>
            </a:r>
          </a:p>
          <a:p>
            <a:pPr eaLnBrk="1" hangingPunct="1"/>
            <a:r>
              <a:rPr lang="en-US" altLang="en-US" i="1" dirty="0"/>
              <a:t>Chief of Cardiology</a:t>
            </a:r>
          </a:p>
          <a:p>
            <a:pPr eaLnBrk="1" hangingPunct="1"/>
            <a:r>
              <a:rPr lang="en-US" altLang="en-US" i="1" dirty="0"/>
              <a:t>Director, Interventional Cardiology</a:t>
            </a:r>
          </a:p>
          <a:p>
            <a:pPr eaLnBrk="1" hangingPunct="1"/>
            <a:r>
              <a:rPr lang="en-US" altLang="en-US" i="1" dirty="0"/>
              <a:t>Scripps Clinic</a:t>
            </a:r>
          </a:p>
          <a:p>
            <a:pPr eaLnBrk="1" hangingPunct="1"/>
            <a:r>
              <a:rPr lang="en-US" altLang="en-US" i="1"/>
              <a:t>President, NBPAS</a:t>
            </a:r>
            <a:endParaRPr lang="en-US" altLang="en-US" i="1" dirty="0"/>
          </a:p>
        </p:txBody>
      </p:sp>
      <p:sp>
        <p:nvSpPr>
          <p:cNvPr id="279556" name="Text Box 5"/>
          <p:cNvSpPr txBox="1">
            <a:spLocks noChangeArrowheads="1"/>
          </p:cNvSpPr>
          <p:nvPr/>
        </p:nvSpPr>
        <p:spPr bwMode="auto">
          <a:xfrm>
            <a:off x="3052783" y="3486150"/>
            <a:ext cx="7215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6201"/>
              </a:buClr>
              <a:buFont typeface="Times" panose="02020603050405020304" pitchFamily="18" charset="0"/>
              <a:buChar char="•"/>
              <a:defRPr sz="2400" b="1">
                <a:solidFill>
                  <a:schemeClr val="tx1"/>
                </a:solidFill>
                <a:latin typeface="Arial" panose="020B0604020202020204" pitchFamily="34" charset="0"/>
              </a:defRPr>
            </a:lvl1pPr>
            <a:lvl2pPr marL="742950" indent="-285750">
              <a:spcBef>
                <a:spcPct val="20000"/>
              </a:spcBef>
              <a:buClr>
                <a:schemeClr val="hlink"/>
              </a:buClr>
              <a:buFont typeface="Wingdings" panose="05000000000000000000" pitchFamily="2" charset="2"/>
              <a:buChar char="§"/>
              <a:defRPr sz="2400" b="1">
                <a:solidFill>
                  <a:srgbClr val="191919"/>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defRPr sz="2400">
                <a:solidFill>
                  <a:schemeClr val="tx1"/>
                </a:solidFill>
                <a:latin typeface="Arial" panose="020B0604020202020204" pitchFamily="34" charset="0"/>
              </a:defRPr>
            </a:lvl4pPr>
            <a:lvl5pPr marL="2057400" indent="-228600">
              <a:spcBef>
                <a:spcPct val="20000"/>
              </a:spcBef>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50000"/>
              </a:spcBef>
              <a:spcAft>
                <a:spcPts val="0"/>
              </a:spcAft>
              <a:buClrTx/>
              <a:buSzTx/>
              <a:buFont typeface="Times" panose="02020603050405020304" pitchFamily="18" charset="0"/>
              <a:buNone/>
              <a:tabLst/>
              <a:defRPr/>
            </a:pPr>
            <a:endParaRPr kumimoji="0" lang="en-US" altLang="en-US" sz="33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GillSans"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45" y="1239490"/>
            <a:ext cx="5249075" cy="507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934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331">
        <p159:morph option="byObject"/>
      </p:transition>
    </mc:Choice>
    <mc:Fallback xmlns="">
      <p:transition spd="slow" advTm="1233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001520" y="1418602"/>
            <a:ext cx="658880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Summative Assessment: </a:t>
            </a:r>
            <a:r>
              <a:rPr kumimoji="0" lang="en-US" sz="1800" b="0" i="0" u="none" strike="noStrike" kern="1200" cap="none" spc="0" normalizeH="0" baseline="0" noProof="0" dirty="0">
                <a:ln>
                  <a:noFill/>
                </a:ln>
                <a:solidFill>
                  <a:srgbClr val="000000"/>
                </a:solidFill>
                <a:effectLst/>
                <a:uLnTx/>
                <a:uFillTx/>
                <a:latin typeface="Arial"/>
                <a:ea typeface="+mn-ea"/>
                <a:cs typeface="+mn-cs"/>
              </a:rPr>
              <a:t>You get a grade and you can fail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Formative Assessment: </a:t>
            </a:r>
            <a:r>
              <a:rPr kumimoji="0" lang="en-US" sz="1800" b="0" i="0" u="none" strike="noStrike" kern="1200" cap="none" spc="0" normalizeH="0" baseline="0" noProof="0" dirty="0">
                <a:ln>
                  <a:noFill/>
                </a:ln>
                <a:solidFill>
                  <a:srgbClr val="000000"/>
                </a:solidFill>
                <a:effectLst/>
                <a:uLnTx/>
                <a:uFillTx/>
                <a:latin typeface="Arial"/>
                <a:ea typeface="+mn-ea"/>
                <a:cs typeface="+mn-cs"/>
              </a:rPr>
              <a:t>The assessment is designed to inspire learning. Answers to questions are immediately available with clear rationale and links to further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Longitudinal Assessment: </a:t>
            </a:r>
            <a:r>
              <a:rPr kumimoji="0" lang="en-US" sz="1800" b="0" i="0" u="none" strike="noStrike" kern="1200" cap="none" spc="0" normalizeH="0" baseline="0" noProof="0" dirty="0">
                <a:ln>
                  <a:noFill/>
                </a:ln>
                <a:solidFill>
                  <a:srgbClr val="000000"/>
                </a:solidFill>
                <a:effectLst/>
                <a:uLnTx/>
                <a:uFillTx/>
                <a:latin typeface="Arial"/>
                <a:ea typeface="+mn-ea"/>
                <a:cs typeface="+mn-cs"/>
              </a:rPr>
              <a:t>Assessments occur at regular time intervals throughout the year, </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a:t>
            </a:r>
            <a:r>
              <a:rPr kumimoji="0" lang="en-US" sz="1800" b="0" i="0" u="none" strike="noStrike" kern="1200" cap="none" spc="0" normalizeH="0" baseline="0" noProof="0" dirty="0">
                <a:ln>
                  <a:noFill/>
                </a:ln>
                <a:solidFill>
                  <a:srgbClr val="000000"/>
                </a:solidFill>
                <a:effectLst/>
                <a:uLnTx/>
                <a:uFillTx/>
                <a:latin typeface="Arial"/>
                <a:ea typeface="+mn-ea"/>
                <a:cs typeface="+mn-cs"/>
              </a:rPr>
              <a:t> Weekly or monthly questions get sent to your mobile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A1FA863D-FC21-4ED2-B9A3-CD5E821102B5}"/>
              </a:ext>
            </a:extLst>
          </p:cNvPr>
          <p:cNvSpPr txBox="1"/>
          <p:nvPr/>
        </p:nvSpPr>
        <p:spPr>
          <a:xfrm>
            <a:off x="2001520" y="4165820"/>
            <a:ext cx="7975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 response to the massive anti-MOC sentiment, </a:t>
            </a:r>
            <a:r>
              <a:rPr kumimoji="0" lang="en-US" sz="1800" b="1" i="0" u="none" strike="noStrike" kern="1200" cap="none" spc="0" normalizeH="0" baseline="0" noProof="0" dirty="0">
                <a:ln>
                  <a:noFill/>
                </a:ln>
                <a:solidFill>
                  <a:srgbClr val="000000"/>
                </a:solidFill>
                <a:effectLst/>
                <a:highlight>
                  <a:srgbClr val="FFFF00"/>
                </a:highlight>
                <a:uLnTx/>
                <a:uFillTx/>
                <a:latin typeface="Arial"/>
                <a:ea typeface="+mn-ea"/>
                <a:cs typeface="+mn-cs"/>
              </a:rPr>
              <a:t>most ABMS member boards have moved from summative to longitudinal, formative assessments</a:t>
            </a:r>
            <a:r>
              <a:rPr kumimoji="0" lang="en-US" sz="1800" b="0" i="0" u="none" strike="noStrike" kern="1200" cap="none" spc="0" normalizeH="0" baseline="0" noProof="0" dirty="0">
                <a:ln>
                  <a:noFill/>
                </a:ln>
                <a:solidFill>
                  <a:srgbClr val="000000"/>
                </a:solidFill>
                <a:effectLst/>
                <a:highlight>
                  <a:srgbClr val="FFFF00"/>
                </a:highligh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-Anesthesia (MOCA minute—monthly questions...you wont fail)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-OB/GYN (monthly literature reviews) were early adopters.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Radiology is now moving to Online Longitudinal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-Internal Medicine (ABIM) has finally agreed to offer longitudinal, formative assessments…no details yet.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898548FD-ACC2-4FE5-A7F7-DB80156C61B8}"/>
              </a:ext>
            </a:extLst>
          </p:cNvPr>
          <p:cNvSpPr txBox="1"/>
          <p:nvPr/>
        </p:nvSpPr>
        <p:spPr>
          <a:xfrm>
            <a:off x="2434974" y="482885"/>
            <a:ext cx="90720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highlight>
                  <a:srgbClr val="FFFF00"/>
                </a:highlight>
                <a:uLnTx/>
                <a:uFillTx/>
                <a:latin typeface="Arial"/>
                <a:ea typeface="+mn-ea"/>
                <a:cs typeface="+mn-cs"/>
              </a:rPr>
              <a:t>RECOMMENDATION 2:  Supports Longitudinal, Formative Assessments</a:t>
            </a:r>
          </a:p>
        </p:txBody>
      </p:sp>
      <p:pic>
        <p:nvPicPr>
          <p:cNvPr id="5" name="Picture 4">
            <a:extLst>
              <a:ext uri="{FF2B5EF4-FFF2-40B4-BE49-F238E27FC236}">
                <a16:creationId xmlns:a16="http://schemas.microsoft.com/office/drawing/2014/main" id="{066F7C61-DA24-4554-8927-C20FC5B9E41B}"/>
              </a:ext>
            </a:extLst>
          </p:cNvPr>
          <p:cNvPicPr>
            <a:picLocks noChangeAspect="1"/>
          </p:cNvPicPr>
          <p:nvPr/>
        </p:nvPicPr>
        <p:blipFill>
          <a:blip r:embed="rId2"/>
          <a:stretch>
            <a:fillRect/>
          </a:stretch>
        </p:blipFill>
        <p:spPr>
          <a:xfrm>
            <a:off x="423199" y="52745"/>
            <a:ext cx="2011775" cy="1260389"/>
          </a:xfrm>
          <a:prstGeom prst="rect">
            <a:avLst/>
          </a:prstGeom>
        </p:spPr>
      </p:pic>
    </p:spTree>
    <p:extLst>
      <p:ext uri="{BB962C8B-B14F-4D97-AF65-F5344CB8AC3E}">
        <p14:creationId xmlns:p14="http://schemas.microsoft.com/office/powerpoint/2010/main" val="4168391293"/>
      </p:ext>
    </p:extLst>
  </p:cSld>
  <p:clrMapOvr>
    <a:masterClrMapping/>
  </p:clrMapOvr>
  <mc:AlternateContent xmlns:mc="http://schemas.openxmlformats.org/markup-compatibility/2006" xmlns:p14="http://schemas.microsoft.com/office/powerpoint/2010/main">
    <mc:Choice Requires="p14">
      <p:transition spd="slow" p14:dur="2000" advTm="41694"/>
    </mc:Choice>
    <mc:Fallback xmlns="">
      <p:transition spd="slow" advTm="416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29469" y="1311794"/>
            <a:ext cx="822132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MOC is less onerous, less burdensome and less </a:t>
            </a:r>
            <a:r>
              <a:rPr kumimoji="0" lang="en-US" sz="1800" b="1" i="0" u="none" strike="noStrike" kern="1200" cap="none" spc="0" normalizeH="0" baseline="0" noProof="0" dirty="0" err="1">
                <a:ln>
                  <a:noFill/>
                </a:ln>
                <a:solidFill>
                  <a:srgbClr val="000000"/>
                </a:solidFill>
                <a:effectLst/>
                <a:uLnTx/>
                <a:uFillTx/>
                <a:latin typeface="Arial"/>
                <a:ea typeface="+mn-ea"/>
                <a:cs typeface="+mn-cs"/>
              </a:rPr>
              <a:t>wastefull</a:t>
            </a:r>
            <a:r>
              <a:rPr kumimoji="0" lang="en-US" sz="1800" b="1" i="0" u="none" strike="noStrike" kern="1200" cap="none" spc="0" normalizeH="0" noProof="0" dirty="0">
                <a:ln>
                  <a:noFill/>
                </a:ln>
                <a:solidFill>
                  <a:srgbClr val="000000"/>
                </a:solidFill>
                <a:effectLst/>
                <a:uLnTx/>
                <a:uFillTx/>
                <a:latin typeface="Arial"/>
                <a:ea typeface="+mn-ea"/>
                <a:cs typeface="+mn-cs"/>
              </a:rPr>
              <a:t> of</a:t>
            </a:r>
            <a:r>
              <a:rPr kumimoji="0" lang="en-US" sz="1800" b="1" i="0" u="none" strike="noStrike" kern="1200" cap="none" spc="0" normalizeH="0" baseline="0" noProof="0" dirty="0">
                <a:ln>
                  <a:noFill/>
                </a:ln>
                <a:solidFill>
                  <a:srgbClr val="000000"/>
                </a:solidFill>
                <a:effectLst/>
                <a:uLnTx/>
                <a:uFillTx/>
                <a:latin typeface="Arial"/>
                <a:ea typeface="+mn-ea"/>
                <a:cs typeface="+mn-cs"/>
              </a:rPr>
              <a:t> doctors time. --- “Do the OLA make us better doctors?”</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pic>
        <p:nvPicPr>
          <p:cNvPr id="6" name="Graphic 5" descr="Checkmark">
            <a:extLst>
              <a:ext uri="{FF2B5EF4-FFF2-40B4-BE49-F238E27FC236}">
                <a16:creationId xmlns:a16="http://schemas.microsoft.com/office/drawing/2014/main" id="{598CA9CC-EA55-4B5C-8C8E-2D430E3653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1428" y="2361472"/>
            <a:ext cx="258743" cy="478703"/>
          </a:xfrm>
          <a:prstGeom prst="rect">
            <a:avLst/>
          </a:prstGeom>
        </p:spPr>
      </p:pic>
    </p:spTree>
    <p:extLst>
      <p:ext uri="{BB962C8B-B14F-4D97-AF65-F5344CB8AC3E}">
        <p14:creationId xmlns:p14="http://schemas.microsoft.com/office/powerpoint/2010/main" val="2027441995"/>
      </p:ext>
    </p:extLst>
  </p:cSld>
  <p:clrMapOvr>
    <a:masterClrMapping/>
  </p:clrMapOvr>
  <mc:AlternateContent xmlns:mc="http://schemas.openxmlformats.org/markup-compatibility/2006" xmlns:p14="http://schemas.microsoft.com/office/powerpoint/2010/main">
    <mc:Choice Requires="p14">
      <p:transition spd="slow" p14:dur="2000" advTm="44711"/>
    </mc:Choice>
    <mc:Fallback xmlns="">
      <p:transition spd="slow" advTm="447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52142" y="1220055"/>
            <a:ext cx="822132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i="0" u="none" strike="noStrike" kern="1200" cap="none" spc="0" normalizeH="0" baseline="0" noProof="0" dirty="0" err="1">
                <a:ln>
                  <a:noFill/>
                </a:ln>
                <a:solidFill>
                  <a:srgbClr val="000000"/>
                </a:solidFill>
                <a:effectLst/>
                <a:uLnTx/>
                <a:uFillTx/>
                <a:latin typeface="Arial"/>
                <a:ea typeface="+mn-ea"/>
                <a:cs typeface="+mn-cs"/>
              </a:rPr>
              <a:t>ie</a:t>
            </a:r>
            <a:r>
              <a:rPr kumimoji="0" lang="en-US" sz="1800"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All the review courses and time spent preparing for MOC tests increase costs to the physician</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3"/>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pic>
        <p:nvPicPr>
          <p:cNvPr id="7" name="Graphic 6" descr="Checkmark">
            <a:extLst>
              <a:ext uri="{FF2B5EF4-FFF2-40B4-BE49-F238E27FC236}">
                <a16:creationId xmlns:a16="http://schemas.microsoft.com/office/drawing/2014/main" id="{866B257E-AFCA-46B2-8B37-F6A15DFBC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9537" y="2534653"/>
            <a:ext cx="325537" cy="602279"/>
          </a:xfrm>
          <a:prstGeom prst="rect">
            <a:avLst/>
          </a:prstGeom>
        </p:spPr>
      </p:pic>
    </p:spTree>
    <p:custDataLst>
      <p:tags r:id="rId1"/>
    </p:custDataLst>
    <p:extLst>
      <p:ext uri="{BB962C8B-B14F-4D97-AF65-F5344CB8AC3E}">
        <p14:creationId xmlns:p14="http://schemas.microsoft.com/office/powerpoint/2010/main" val="2420594271"/>
      </p:ext>
    </p:extLst>
  </p:cSld>
  <p:clrMapOvr>
    <a:masterClrMapping/>
  </p:clrMapOvr>
  <mc:AlternateContent xmlns:mc="http://schemas.openxmlformats.org/markup-compatibility/2006" xmlns:p14="http://schemas.microsoft.com/office/powerpoint/2010/main">
    <mc:Choice Requires="p14">
      <p:transition spd="slow" p14:dur="2000" advTm="38482"/>
    </mc:Choice>
    <mc:Fallback xmlns="">
      <p:transition spd="slow" advTm="38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a:t>
            </a:r>
            <a:r>
              <a:rPr kumimoji="0" lang="en-US" sz="1800" b="0"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All the review courses and time spent preparing for MOC tests increase costs to the physician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multiple-choice question tests we take are often out of date, contain errors and take sides on controversial issues.</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3"/>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sp>
        <p:nvSpPr>
          <p:cNvPr id="7" name="Action Button: Help 6">
            <a:hlinkClick r:id="" action="ppaction://noaction" highlightClick="1"/>
            <a:extLst>
              <a:ext uri="{FF2B5EF4-FFF2-40B4-BE49-F238E27FC236}">
                <a16:creationId xmlns:a16="http://schemas.microsoft.com/office/drawing/2014/main" id="{E5A9B164-FCF9-4CDC-8539-98B9E02CACFC}"/>
              </a:ext>
            </a:extLst>
          </p:cNvPr>
          <p:cNvSpPr/>
          <p:nvPr/>
        </p:nvSpPr>
        <p:spPr>
          <a:xfrm>
            <a:off x="2032932" y="2910921"/>
            <a:ext cx="557868" cy="408130"/>
          </a:xfrm>
          <a:prstGeom prst="actionButtonHelp">
            <a:avLst/>
          </a:prstGeom>
          <a:solidFill>
            <a:schemeClr val="bg1"/>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ysClr val="windowText" lastClr="000000"/>
              </a:solidFill>
              <a:effectLst>
                <a:outerShdw blurRad="38100" dist="19050" dir="2700000" algn="tl" rotWithShape="0">
                  <a:srgbClr val="000000">
                    <a:alpha val="40000"/>
                  </a:srgbClr>
                </a:outerShdw>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80486078"/>
      </p:ext>
    </p:extLst>
  </p:cSld>
  <p:clrMapOvr>
    <a:masterClrMapping/>
  </p:clrMapOvr>
  <mc:AlternateContent xmlns:mc="http://schemas.openxmlformats.org/markup-compatibility/2006" xmlns:p14="http://schemas.microsoft.com/office/powerpoint/2010/main">
    <mc:Choice Requires="p14">
      <p:transition spd="slow" p14:dur="2000" advTm="75632"/>
    </mc:Choice>
    <mc:Fallback xmlns="">
      <p:transition spd="slow" advTm="75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a:t>
            </a:r>
            <a:r>
              <a:rPr kumimoji="0" lang="en-US" sz="1800" b="0"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All the review courses and time spent preparing for MOC tests increase costs to the physician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multiple-choice question tests we take are often out of date, contain errors and take sides on controversial issues.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required Practice Improvement Projects are onerous and a massive waste of time.</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cxnSp>
        <p:nvCxnSpPr>
          <p:cNvPr id="6" name="Straight Arrow Connector 5">
            <a:extLst>
              <a:ext uri="{FF2B5EF4-FFF2-40B4-BE49-F238E27FC236}">
                <a16:creationId xmlns:a16="http://schemas.microsoft.com/office/drawing/2014/main" id="{B6273473-59D3-4916-9029-42B3E529DB6B}"/>
              </a:ext>
            </a:extLst>
          </p:cNvPr>
          <p:cNvCxnSpPr>
            <a:cxnSpLocks/>
          </p:cNvCxnSpPr>
          <p:nvPr/>
        </p:nvCxnSpPr>
        <p:spPr>
          <a:xfrm>
            <a:off x="1315093" y="3632962"/>
            <a:ext cx="1196462" cy="0"/>
          </a:xfrm>
          <a:prstGeom prst="straightConnector1">
            <a:avLst/>
          </a:prstGeom>
          <a:noFill/>
          <a:ln w="952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3653037961"/>
      </p:ext>
    </p:extLst>
  </p:cSld>
  <p:clrMapOvr>
    <a:masterClrMapping/>
  </p:clrMapOvr>
  <mc:AlternateContent xmlns:mc="http://schemas.openxmlformats.org/markup-compatibility/2006" xmlns:p14="http://schemas.microsoft.com/office/powerpoint/2010/main">
    <mc:Choice Requires="p14">
      <p:transition spd="slow" p14:dur="2000" advTm="10435"/>
    </mc:Choice>
    <mc:Fallback xmlns="">
      <p:transition spd="slow" advTm="104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1459DC-A05E-4C39-86CF-F77084C1AE3D}"/>
              </a:ext>
            </a:extLst>
          </p:cNvPr>
          <p:cNvSpPr/>
          <p:nvPr/>
        </p:nvSpPr>
        <p:spPr>
          <a:xfrm>
            <a:off x="0" y="3037040"/>
            <a:ext cx="11666564" cy="3719288"/>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Commission report, page 17, para 3: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7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7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It is acknowledged that measuring practice improvement can be challenging.”</a:t>
            </a:r>
          </a:p>
          <a:p>
            <a:pPr marL="457200" marR="0" lvl="0" indent="0" algn="l" defTabSz="914400" rtl="0" eaLnBrk="1" fontAlgn="auto" latinLnBrk="0" hangingPunct="1">
              <a:lnSpc>
                <a:spcPct val="107000"/>
              </a:lnSpc>
              <a:spcBef>
                <a:spcPts val="0"/>
              </a:spcBef>
              <a:spcAft>
                <a:spcPts val="0"/>
              </a:spcAft>
              <a:buClrTx/>
              <a:buSzTx/>
              <a:buFontTx/>
              <a:buNone/>
              <a:tabLst/>
              <a:defRPr/>
            </a:pPr>
            <a:b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--Commission report, page 19, 3rd para: </a:t>
            </a:r>
          </a:p>
          <a:p>
            <a:pPr marL="914400" marR="0" lvl="1" indent="0" algn="l" defTabSz="914400" rtl="0" eaLnBrk="1" fontAlgn="auto" latinLnBrk="0" hangingPunct="1">
              <a:lnSpc>
                <a:spcPct val="107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7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“The Commission appreciated the practical and significant difficulty placed on diplomates for meeting practice improvement requirements.”</a:t>
            </a:r>
          </a:p>
          <a:p>
            <a:pPr marL="457200" marR="0" lvl="0" indent="0" algn="l" defTabSz="914400" rtl="0" eaLnBrk="1" fontAlgn="auto" latinLnBrk="0" hangingPunct="1">
              <a:lnSpc>
                <a:spcPct val="107000"/>
              </a:lnSpc>
              <a:spcBef>
                <a:spcPts val="0"/>
              </a:spcBef>
              <a:spcAft>
                <a:spcPts val="0"/>
              </a:spcAft>
              <a:buClrTx/>
              <a:buSzTx/>
              <a:buFontTx/>
              <a:buNone/>
              <a:tabLst/>
              <a:defRPr/>
            </a:pPr>
            <a:b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--Commission report, page 19, 3rd para:</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7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“…diplomates did not find value in check box activities or activates not relevant to practice. Diplomates complained that 	requiring multiple PDSA (Plan-Do-Study-Act) cycles in a quality improvement activity or requiring improvement in an activity in order for the activity to count in the certification program was onerous and artificial.”</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7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5B872EC-9A3B-45FB-8C4F-3D5F001D0AB2}"/>
              </a:ext>
            </a:extLst>
          </p:cNvPr>
          <p:cNvPicPr>
            <a:picLocks noChangeAspect="1"/>
          </p:cNvPicPr>
          <p:nvPr/>
        </p:nvPicPr>
        <p:blipFill>
          <a:blip r:embed="rId2"/>
          <a:stretch>
            <a:fillRect/>
          </a:stretch>
        </p:blipFill>
        <p:spPr>
          <a:xfrm>
            <a:off x="2582779" y="145438"/>
            <a:ext cx="4443921" cy="2784144"/>
          </a:xfrm>
          <a:prstGeom prst="rect">
            <a:avLst/>
          </a:prstGeom>
        </p:spPr>
      </p:pic>
    </p:spTree>
    <p:extLst>
      <p:ext uri="{BB962C8B-B14F-4D97-AF65-F5344CB8AC3E}">
        <p14:creationId xmlns:p14="http://schemas.microsoft.com/office/powerpoint/2010/main" val="3286767234"/>
      </p:ext>
    </p:extLst>
  </p:cSld>
  <p:clrMapOvr>
    <a:masterClrMapping/>
  </p:clrMapOvr>
  <mc:AlternateContent xmlns:mc="http://schemas.openxmlformats.org/markup-compatibility/2006" xmlns:p14="http://schemas.microsoft.com/office/powerpoint/2010/main">
    <mc:Choice Requires="p14">
      <p:transition spd="slow" p14:dur="2000" advTm="17166"/>
    </mc:Choice>
    <mc:Fallback xmlns="">
      <p:transition spd="slow" advTm="171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682A3-5152-47AF-A456-FB4F8CD4DB01}"/>
              </a:ext>
            </a:extLst>
          </p:cNvPr>
          <p:cNvPicPr>
            <a:picLocks noChangeAspect="1"/>
          </p:cNvPicPr>
          <p:nvPr/>
        </p:nvPicPr>
        <p:blipFill>
          <a:blip r:embed="rId2"/>
          <a:stretch>
            <a:fillRect/>
          </a:stretch>
        </p:blipFill>
        <p:spPr>
          <a:xfrm>
            <a:off x="1857307" y="68704"/>
            <a:ext cx="7336843" cy="6858000"/>
          </a:xfrm>
          <a:prstGeom prst="rect">
            <a:avLst/>
          </a:prstGeom>
        </p:spPr>
      </p:pic>
    </p:spTree>
    <p:extLst>
      <p:ext uri="{BB962C8B-B14F-4D97-AF65-F5344CB8AC3E}">
        <p14:creationId xmlns:p14="http://schemas.microsoft.com/office/powerpoint/2010/main" val="929692209"/>
      </p:ext>
    </p:extLst>
  </p:cSld>
  <p:clrMapOvr>
    <a:masterClrMapping/>
  </p:clrMapOvr>
  <mc:AlternateContent xmlns:mc="http://schemas.openxmlformats.org/markup-compatibility/2006" xmlns:p14="http://schemas.microsoft.com/office/powerpoint/2010/main">
    <mc:Choice Requires="p14">
      <p:transition spd="slow" p14:dur="2000" advTm="13726"/>
    </mc:Choice>
    <mc:Fallback xmlns="">
      <p:transition spd="slow" advTm="137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5A0F63-5C6A-4F95-8601-1828E02F8B7C}"/>
              </a:ext>
            </a:extLst>
          </p:cNvPr>
          <p:cNvPicPr>
            <a:picLocks noChangeAspect="1"/>
          </p:cNvPicPr>
          <p:nvPr/>
        </p:nvPicPr>
        <p:blipFill>
          <a:blip r:embed="rId3"/>
          <a:stretch>
            <a:fillRect/>
          </a:stretch>
        </p:blipFill>
        <p:spPr>
          <a:xfrm>
            <a:off x="2327074" y="0"/>
            <a:ext cx="7537851" cy="6858000"/>
          </a:xfrm>
          <a:prstGeom prst="rect">
            <a:avLst/>
          </a:prstGeom>
        </p:spPr>
      </p:pic>
      <p:sp>
        <p:nvSpPr>
          <p:cNvPr id="3" name="TextBox 2">
            <a:extLst>
              <a:ext uri="{FF2B5EF4-FFF2-40B4-BE49-F238E27FC236}">
                <a16:creationId xmlns:a16="http://schemas.microsoft.com/office/drawing/2014/main" id="{48C11003-CEEE-4310-9A12-08DC159A78BD}"/>
              </a:ext>
            </a:extLst>
          </p:cNvPr>
          <p:cNvSpPr txBox="1"/>
          <p:nvPr/>
        </p:nvSpPr>
        <p:spPr>
          <a:xfrm rot="20602416">
            <a:off x="2314888" y="1912200"/>
            <a:ext cx="5547259" cy="3785652"/>
          </a:xfrm>
          <a:prstGeom prst="rect">
            <a:avLst/>
          </a:prstGeom>
          <a:solidFill>
            <a:srgbClr val="4F81B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kern="0" dirty="0">
                <a:solidFill>
                  <a:srgbClr val="FFFF00"/>
                </a:solidFill>
                <a:latin typeface="Calibri"/>
                <a:cs typeface="Arial"/>
              </a:rPr>
              <a:t>Please d</a:t>
            </a:r>
            <a:r>
              <a:rPr kumimoji="0" lang="en-US" sz="4000" b="1" i="1" u="none" strike="noStrike" kern="0" cap="none" spc="0" normalizeH="0" baseline="0" noProof="0" dirty="0" err="1">
                <a:ln>
                  <a:noFill/>
                </a:ln>
                <a:solidFill>
                  <a:srgbClr val="FFFF00"/>
                </a:solidFill>
                <a:effectLst/>
                <a:uLnTx/>
                <a:uFillTx/>
                <a:latin typeface="Calibri"/>
                <a:ea typeface="+mn-ea"/>
                <a:cs typeface="Arial"/>
              </a:rPr>
              <a:t>on’t</a:t>
            </a:r>
            <a:r>
              <a:rPr kumimoji="0" lang="en-US" sz="4000" b="1" i="1" u="none" strike="noStrike" kern="0" cap="none" spc="0" normalizeH="0" baseline="0" noProof="0" dirty="0">
                <a:ln>
                  <a:noFill/>
                </a:ln>
                <a:solidFill>
                  <a:srgbClr val="FFFF00"/>
                </a:solidFill>
                <a:effectLst/>
                <a:uLnTx/>
                <a:uFillTx/>
                <a:latin typeface="Calibri"/>
                <a:ea typeface="+mn-ea"/>
                <a:cs typeface="Arial"/>
              </a:rPr>
              <a:t> tell me, “I’m already doing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0" cap="none" spc="0" normalizeH="0" baseline="0" noProof="0" dirty="0">
              <a:ln>
                <a:noFill/>
              </a:ln>
              <a:solidFill>
                <a:srgbClr val="FFFF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FFFF00"/>
                </a:solidFill>
                <a:effectLst/>
                <a:uLnTx/>
                <a:uFillTx/>
                <a:latin typeface="Calibri"/>
                <a:ea typeface="+mn-ea"/>
                <a:cs typeface="Arial"/>
              </a:rPr>
              <a:t>If I am already doing it don’t make me spend 3 hours proving it to you!</a:t>
            </a:r>
          </a:p>
        </p:txBody>
      </p:sp>
    </p:spTree>
    <p:custDataLst>
      <p:tags r:id="rId1"/>
    </p:custDataLst>
    <p:extLst>
      <p:ext uri="{BB962C8B-B14F-4D97-AF65-F5344CB8AC3E}">
        <p14:creationId xmlns:p14="http://schemas.microsoft.com/office/powerpoint/2010/main" val="4137588132"/>
      </p:ext>
    </p:extLst>
  </p:cSld>
  <p:clrMapOvr>
    <a:masterClrMapping/>
  </p:clrMapOvr>
  <mc:AlternateContent xmlns:mc="http://schemas.openxmlformats.org/markup-compatibility/2006" xmlns:p14="http://schemas.microsoft.com/office/powerpoint/2010/main">
    <mc:Choice Requires="p14">
      <p:transition spd="slow" p14:dur="2000" advTm="50718"/>
    </mc:Choice>
    <mc:Fallback xmlns="">
      <p:transition spd="slow" advTm="507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a:t>
            </a:r>
            <a:r>
              <a:rPr kumimoji="0" lang="en-US" sz="1800" b="0"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All the review courses and time spent preparing for MOC tests increase costs to the physician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multiple-choice question tests we take are often out of date, contain errors and take sides on controversial issues.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required practice Improvement projects are onerous and a massive waste of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MOC annual fees are costly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It is disheartening for physicians to see their boards, once trusted organizations, to so blatantly use MOC as a revenue generator</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cxnSp>
        <p:nvCxnSpPr>
          <p:cNvPr id="6" name="Straight Arrow Connector 5">
            <a:extLst>
              <a:ext uri="{FF2B5EF4-FFF2-40B4-BE49-F238E27FC236}">
                <a16:creationId xmlns:a16="http://schemas.microsoft.com/office/drawing/2014/main" id="{B7175C11-DB02-4AF6-963C-DE1E00C9A13C}"/>
              </a:ext>
            </a:extLst>
          </p:cNvPr>
          <p:cNvCxnSpPr>
            <a:cxnSpLocks/>
          </p:cNvCxnSpPr>
          <p:nvPr/>
        </p:nvCxnSpPr>
        <p:spPr>
          <a:xfrm>
            <a:off x="796247" y="3832260"/>
            <a:ext cx="1756629" cy="337176"/>
          </a:xfrm>
          <a:prstGeom prst="straightConnector1">
            <a:avLst/>
          </a:prstGeom>
          <a:noFill/>
          <a:ln w="95250" cap="flat" cmpd="sng" algn="ctr">
            <a:solidFill>
              <a:srgbClr val="FF0000"/>
            </a:solidFill>
            <a:prstDash val="solid"/>
            <a:miter lim="800000"/>
            <a:tailEnd type="arrow"/>
          </a:ln>
          <a:effectLst/>
        </p:spPr>
      </p:cxnSp>
      <p:cxnSp>
        <p:nvCxnSpPr>
          <p:cNvPr id="7" name="Straight Arrow Connector 6">
            <a:extLst>
              <a:ext uri="{FF2B5EF4-FFF2-40B4-BE49-F238E27FC236}">
                <a16:creationId xmlns:a16="http://schemas.microsoft.com/office/drawing/2014/main" id="{DAF34295-F1AC-4697-A5CD-99F4AAE3F106}"/>
              </a:ext>
            </a:extLst>
          </p:cNvPr>
          <p:cNvCxnSpPr>
            <a:cxnSpLocks/>
          </p:cNvCxnSpPr>
          <p:nvPr/>
        </p:nvCxnSpPr>
        <p:spPr>
          <a:xfrm>
            <a:off x="755114" y="4279186"/>
            <a:ext cx="1829948" cy="335463"/>
          </a:xfrm>
          <a:prstGeom prst="straightConnector1">
            <a:avLst/>
          </a:prstGeom>
          <a:noFill/>
          <a:ln w="952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533351693"/>
      </p:ext>
    </p:extLst>
  </p:cSld>
  <p:clrMapOvr>
    <a:masterClrMapping/>
  </p:clrMapOvr>
  <mc:AlternateContent xmlns:mc="http://schemas.openxmlformats.org/markup-compatibility/2006" xmlns:p14="http://schemas.microsoft.com/office/powerpoint/2010/main">
    <mc:Choice Requires="p14">
      <p:transition spd="slow" p14:dur="2000" advTm="15915"/>
    </mc:Choice>
    <mc:Fallback xmlns="">
      <p:transition spd="slow" advTm="159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E2A151-0D35-40E0-94DD-5D8BAE47FE7D}"/>
              </a:ext>
            </a:extLst>
          </p:cNvPr>
          <p:cNvPicPr>
            <a:picLocks noChangeAspect="1"/>
          </p:cNvPicPr>
          <p:nvPr/>
        </p:nvPicPr>
        <p:blipFill>
          <a:blip r:embed="rId3"/>
          <a:stretch>
            <a:fillRect/>
          </a:stretch>
        </p:blipFill>
        <p:spPr>
          <a:xfrm>
            <a:off x="1540219" y="0"/>
            <a:ext cx="10382250" cy="6913181"/>
          </a:xfrm>
          <a:prstGeom prst="rect">
            <a:avLst/>
          </a:prstGeom>
        </p:spPr>
      </p:pic>
      <p:sp>
        <p:nvSpPr>
          <p:cNvPr id="6" name="TextBox 5">
            <a:extLst>
              <a:ext uri="{FF2B5EF4-FFF2-40B4-BE49-F238E27FC236}">
                <a16:creationId xmlns:a16="http://schemas.microsoft.com/office/drawing/2014/main" id="{257F23DD-E1A5-4665-ABFB-9E0468454C58}"/>
              </a:ext>
            </a:extLst>
          </p:cNvPr>
          <p:cNvSpPr txBox="1"/>
          <p:nvPr/>
        </p:nvSpPr>
        <p:spPr>
          <a:xfrm rot="20602416">
            <a:off x="3005088" y="1417280"/>
            <a:ext cx="7138280" cy="4247317"/>
          </a:xfrm>
          <a:prstGeom prst="rect">
            <a:avLst/>
          </a:prstGeom>
          <a:solidFill>
            <a:srgbClr val="4F81BD"/>
          </a:solidFill>
        </p:spPr>
        <p:txBody>
          <a:bodyPr wrap="square" rtlCol="0">
            <a:spAutoFit/>
          </a:bodyPr>
          <a:lstStyle/>
          <a:p>
            <a:pPr>
              <a:defRPr/>
            </a:pPr>
            <a:r>
              <a:rPr lang="en-US" sz="5400" b="1" i="1" kern="0" dirty="0">
                <a:solidFill>
                  <a:srgbClr val="FFFF00"/>
                </a:solidFill>
                <a:cs typeface="Arial"/>
              </a:rPr>
              <a:t>This is all publicly available information.</a:t>
            </a:r>
          </a:p>
          <a:p>
            <a:pPr>
              <a:defRPr/>
            </a:pPr>
            <a:endParaRPr lang="en-US" sz="5400" b="1" i="1" kern="0" dirty="0">
              <a:solidFill>
                <a:srgbClr val="FFFF00"/>
              </a:solidFill>
              <a:cs typeface="Arial"/>
            </a:endParaRPr>
          </a:p>
          <a:p>
            <a:pPr>
              <a:defRPr/>
            </a:pPr>
            <a:r>
              <a:rPr lang="en-US" sz="5400" b="1" i="1" kern="0" dirty="0">
                <a:solidFill>
                  <a:srgbClr val="FFFF00"/>
                </a:solidFill>
                <a:cs typeface="Arial"/>
              </a:rPr>
              <a:t>“American Board of Radiology 990”</a:t>
            </a:r>
          </a:p>
        </p:txBody>
      </p:sp>
      <p:pic>
        <p:nvPicPr>
          <p:cNvPr id="2" name="Picture 1">
            <a:extLst>
              <a:ext uri="{FF2B5EF4-FFF2-40B4-BE49-F238E27FC236}">
                <a16:creationId xmlns:a16="http://schemas.microsoft.com/office/drawing/2014/main" id="{9CA822DB-2CAD-49F5-B6B0-42727D7A19DF}"/>
              </a:ext>
            </a:extLst>
          </p:cNvPr>
          <p:cNvPicPr>
            <a:picLocks noChangeAspect="1"/>
          </p:cNvPicPr>
          <p:nvPr/>
        </p:nvPicPr>
        <p:blipFill>
          <a:blip r:embed="rId4"/>
          <a:stretch>
            <a:fillRect/>
          </a:stretch>
        </p:blipFill>
        <p:spPr>
          <a:xfrm>
            <a:off x="0" y="1432174"/>
            <a:ext cx="12192000" cy="3993651"/>
          </a:xfrm>
          <a:prstGeom prst="rect">
            <a:avLst/>
          </a:prstGeom>
        </p:spPr>
      </p:pic>
    </p:spTree>
    <p:custDataLst>
      <p:tags r:id="rId1"/>
    </p:custDataLst>
    <p:extLst>
      <p:ext uri="{BB962C8B-B14F-4D97-AF65-F5344CB8AC3E}">
        <p14:creationId xmlns:p14="http://schemas.microsoft.com/office/powerpoint/2010/main" val="2674006638"/>
      </p:ext>
    </p:extLst>
  </p:cSld>
  <p:clrMapOvr>
    <a:masterClrMapping/>
  </p:clrMapOvr>
  <mc:AlternateContent xmlns:mc="http://schemas.openxmlformats.org/markup-compatibility/2006" xmlns:p14="http://schemas.microsoft.com/office/powerpoint/2010/main">
    <mc:Choice Requires="p14">
      <p:transition spd="slow" p14:dur="2000" advTm="29716"/>
    </mc:Choice>
    <mc:Fallback xmlns="">
      <p:transition spd="slow" advTm="29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2590800" y="1944693"/>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6201"/>
              </a:buClr>
              <a:buFont typeface="Times" panose="02020603050405020304" pitchFamily="18" charset="0"/>
              <a:buChar char="•"/>
              <a:defRPr sz="2400" b="1">
                <a:solidFill>
                  <a:schemeClr val="tx1"/>
                </a:solidFill>
                <a:latin typeface="Arial" panose="020B0604020202020204" pitchFamily="34" charset="0"/>
              </a:defRPr>
            </a:lvl1pPr>
            <a:lvl2pPr marL="742950" indent="-285750">
              <a:spcBef>
                <a:spcPct val="20000"/>
              </a:spcBef>
              <a:buClr>
                <a:schemeClr val="hlink"/>
              </a:buClr>
              <a:buFont typeface="Wingdings" panose="05000000000000000000" pitchFamily="2" charset="2"/>
              <a:buChar char="§"/>
              <a:defRPr sz="2400" b="1">
                <a:solidFill>
                  <a:srgbClr val="191919"/>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defRPr sz="2400">
                <a:solidFill>
                  <a:schemeClr val="tx1"/>
                </a:solidFill>
                <a:latin typeface="Arial" panose="020B0604020202020204" pitchFamily="34" charset="0"/>
              </a:defRPr>
            </a:lvl4pPr>
            <a:lvl5pPr marL="2057400" indent="-228600">
              <a:spcBef>
                <a:spcPct val="20000"/>
              </a:spcBef>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Times" panose="02020603050405020304" pitchFamily="18" charset="0"/>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GillSans" charset="0"/>
            </a:endParaRPr>
          </a:p>
        </p:txBody>
      </p:sp>
      <p:sp>
        <p:nvSpPr>
          <p:cNvPr id="281603" name="Text Box 3"/>
          <p:cNvSpPr txBox="1">
            <a:spLocks noChangeArrowheads="1"/>
          </p:cNvSpPr>
          <p:nvPr/>
        </p:nvSpPr>
        <p:spPr bwMode="auto">
          <a:xfrm>
            <a:off x="2209800" y="5867405"/>
            <a:ext cx="7543800" cy="2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6201"/>
              </a:buClr>
              <a:buFont typeface="Times" panose="02020603050405020304" pitchFamily="18" charset="0"/>
              <a:buChar char="•"/>
              <a:defRPr sz="2400" b="1">
                <a:solidFill>
                  <a:schemeClr val="tx1"/>
                </a:solidFill>
                <a:latin typeface="Arial" panose="020B0604020202020204" pitchFamily="34" charset="0"/>
              </a:defRPr>
            </a:lvl1pPr>
            <a:lvl2pPr marL="742950" indent="-285750">
              <a:spcBef>
                <a:spcPct val="20000"/>
              </a:spcBef>
              <a:buClr>
                <a:schemeClr val="hlink"/>
              </a:buClr>
              <a:buFont typeface="Wingdings" panose="05000000000000000000" pitchFamily="2" charset="2"/>
              <a:buChar char="§"/>
              <a:defRPr sz="2400" b="1">
                <a:solidFill>
                  <a:srgbClr val="191919"/>
                </a:solidFill>
                <a:latin typeface="Arial" panose="020B0604020202020204" pitchFamily="34" charset="0"/>
              </a:defRPr>
            </a:lvl2pPr>
            <a:lvl3pPr marL="1143000" indent="-228600">
              <a:spcBef>
                <a:spcPct val="20000"/>
              </a:spcBef>
              <a:defRPr sz="2400">
                <a:solidFill>
                  <a:schemeClr val="tx1"/>
                </a:solidFill>
                <a:latin typeface="Arial" panose="020B0604020202020204" pitchFamily="34" charset="0"/>
              </a:defRPr>
            </a:lvl3pPr>
            <a:lvl4pPr marL="1600200" indent="-228600">
              <a:spcBef>
                <a:spcPct val="20000"/>
              </a:spcBef>
              <a:defRPr sz="2400">
                <a:solidFill>
                  <a:schemeClr val="tx1"/>
                </a:solidFill>
                <a:latin typeface="Arial" panose="020B0604020202020204" pitchFamily="34" charset="0"/>
              </a:defRPr>
            </a:lvl4pPr>
            <a:lvl5pPr marL="2057400" indent="-228600">
              <a:spcBef>
                <a:spcPct val="20000"/>
              </a:spcBef>
              <a:defRPr sz="2400">
                <a:solidFill>
                  <a:schemeClr val="tx1"/>
                </a:solidFill>
                <a:latin typeface="Arial" panose="020B0604020202020204" pitchFamily="34" charset="0"/>
              </a:defRPr>
            </a:lvl5pPr>
            <a:lvl6pPr marL="2514600" indent="-228600" eaLnBrk="0" fontAlgn="base" hangingPunct="0">
              <a:spcBef>
                <a:spcPct val="20000"/>
              </a:spcBef>
              <a:spcAft>
                <a:spcPct val="0"/>
              </a:spcAft>
              <a:defRPr sz="2400">
                <a:solidFill>
                  <a:schemeClr val="tx1"/>
                </a:solidFill>
                <a:latin typeface="Arial" panose="020B0604020202020204" pitchFamily="34" charset="0"/>
              </a:defRPr>
            </a:lvl6pPr>
            <a:lvl7pPr marL="2971800" indent="-228600" eaLnBrk="0" fontAlgn="base" hangingPunct="0">
              <a:spcBef>
                <a:spcPct val="20000"/>
              </a:spcBef>
              <a:spcAft>
                <a:spcPct val="0"/>
              </a:spcAft>
              <a:defRPr sz="2400">
                <a:solidFill>
                  <a:schemeClr val="tx1"/>
                </a:solidFill>
                <a:latin typeface="Arial" panose="020B0604020202020204" pitchFamily="34" charset="0"/>
              </a:defRPr>
            </a:lvl7pPr>
            <a:lvl8pPr marL="3429000" indent="-228600" eaLnBrk="0" fontAlgn="base" hangingPunct="0">
              <a:spcBef>
                <a:spcPct val="20000"/>
              </a:spcBef>
              <a:spcAft>
                <a:spcPct val="0"/>
              </a:spcAft>
              <a:defRPr sz="2400">
                <a:solidFill>
                  <a:schemeClr val="tx1"/>
                </a:solidFill>
                <a:latin typeface="Arial" panose="020B0604020202020204" pitchFamily="34" charset="0"/>
              </a:defRPr>
            </a:lvl8pPr>
            <a:lvl9pPr marL="3886200" indent="-228600" eaLnBrk="0" fontAlgn="base" hangingPunct="0">
              <a:spcBef>
                <a:spcPct val="2000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30000"/>
              </a:spcBef>
              <a:spcAft>
                <a:spcPct val="0"/>
              </a:spcAft>
              <a:buClr>
                <a:srgbClr val="000000"/>
              </a:buClr>
              <a:buSzPct val="110000"/>
              <a:buFont typeface="Times" panose="02020603050405020304" pitchFamily="18" charset="0"/>
              <a:buNone/>
              <a:tabLst/>
              <a:defRPr/>
            </a:pP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GillSans" charset="0"/>
            </a:endParaRPr>
          </a:p>
        </p:txBody>
      </p:sp>
      <p:sp>
        <p:nvSpPr>
          <p:cNvPr id="653316" name="Rectangle 4"/>
          <p:cNvSpPr>
            <a:spLocks noGrp="1" noChangeArrowheads="1"/>
          </p:cNvSpPr>
          <p:nvPr>
            <p:ph type="title"/>
          </p:nvPr>
        </p:nvSpPr>
        <p:spPr/>
        <p:txBody>
          <a:bodyPr/>
          <a:lstStyle/>
          <a:p>
            <a:pPr eaLnBrk="1" hangingPunct="1">
              <a:defRPr/>
            </a:pPr>
            <a:r>
              <a:rPr lang="en-US" altLang="en-US" sz="3200"/>
              <a:t>Disclosure Statement of Financial Interest</a:t>
            </a:r>
          </a:p>
        </p:txBody>
      </p:sp>
      <p:sp>
        <p:nvSpPr>
          <p:cNvPr id="653317" name="Rectangle 5"/>
          <p:cNvSpPr>
            <a:spLocks noGrp="1" noChangeArrowheads="1"/>
          </p:cNvSpPr>
          <p:nvPr>
            <p:ph type="body" idx="1"/>
          </p:nvPr>
        </p:nvSpPr>
        <p:spPr>
          <a:xfrm>
            <a:off x="346841" y="1371600"/>
            <a:ext cx="11666483" cy="4114800"/>
          </a:xfrm>
          <a:extLst>
            <a:ext uri="{909E8E84-426E-40DD-AFC4-6F175D3DCCD1}">
              <a14:hiddenFill xmlns:a14="http://schemas.microsoft.com/office/drawing/2010/main">
                <a:solidFill>
                  <a:srgbClr val="99292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ts val="1200"/>
              </a:spcBef>
              <a:buNone/>
              <a:defRPr/>
            </a:pPr>
            <a:r>
              <a:rPr lang="en-US" altLang="en-US" sz="1300" dirty="0">
                <a:effectLst>
                  <a:outerShdw blurRad="38100" dist="38100" dir="2700000" algn="tl">
                    <a:srgbClr val="C0C0C0"/>
                  </a:outerShdw>
                </a:effectLst>
              </a:rPr>
              <a:t>     </a:t>
            </a:r>
            <a:r>
              <a:rPr lang="en-US" altLang="en-US" sz="1700" dirty="0"/>
              <a:t>Within the past 12 months, I or my spouse/partner have had a financial interest/arrangement or affiliation with the organization(s) listed below.</a:t>
            </a:r>
          </a:p>
          <a:p>
            <a:pPr eaLnBrk="1" hangingPunct="1">
              <a:lnSpc>
                <a:spcPct val="90000"/>
              </a:lnSpc>
              <a:spcBef>
                <a:spcPts val="1200"/>
              </a:spcBef>
              <a:buNone/>
              <a:defRPr/>
            </a:pPr>
            <a:r>
              <a:rPr lang="en-US" altLang="en-US" sz="1700" dirty="0"/>
              <a:t>		</a:t>
            </a:r>
            <a:r>
              <a:rPr lang="en-US" altLang="en-US" sz="1700" u="sng" dirty="0"/>
              <a:t>Affiliation/Financial Relationship</a:t>
            </a:r>
            <a:r>
              <a:rPr lang="en-US" altLang="en-US" sz="1700" dirty="0"/>
              <a:t>		</a:t>
            </a:r>
            <a:r>
              <a:rPr lang="en-US" altLang="en-US" sz="1700" u="sng" dirty="0"/>
              <a:t>Company</a:t>
            </a:r>
          </a:p>
          <a:p>
            <a:pPr eaLnBrk="1" hangingPunct="1">
              <a:lnSpc>
                <a:spcPct val="90000"/>
              </a:lnSpc>
              <a:spcBef>
                <a:spcPts val="1200"/>
              </a:spcBef>
              <a:buNone/>
              <a:defRPr/>
            </a:pPr>
            <a:r>
              <a:rPr lang="en-US" altLang="en-US" sz="1300" dirty="0"/>
              <a:t>				</a:t>
            </a:r>
          </a:p>
          <a:p>
            <a:pPr eaLnBrk="1" hangingPunct="1">
              <a:lnSpc>
                <a:spcPct val="90000"/>
              </a:lnSpc>
              <a:spcBef>
                <a:spcPts val="1200"/>
              </a:spcBef>
              <a:buNone/>
              <a:defRPr/>
            </a:pPr>
            <a:r>
              <a:rPr lang="en-US" altLang="en-US" sz="1300" dirty="0"/>
              <a:t>	           </a:t>
            </a:r>
            <a:r>
              <a:rPr lang="en-US" altLang="en-US" sz="1800" dirty="0"/>
              <a:t>President (unpaid)		   National Board of Physicians and Surgeons (NBPAS)</a:t>
            </a:r>
          </a:p>
          <a:p>
            <a:pPr eaLnBrk="1" hangingPunct="1">
              <a:lnSpc>
                <a:spcPct val="90000"/>
              </a:lnSpc>
              <a:spcBef>
                <a:spcPts val="1200"/>
              </a:spcBef>
              <a:buNone/>
              <a:defRPr/>
            </a:pPr>
            <a:r>
              <a:rPr lang="en-US" altLang="en-US" sz="1800" dirty="0"/>
              <a:t>	</a:t>
            </a:r>
          </a:p>
        </p:txBody>
      </p:sp>
    </p:spTree>
    <p:extLst>
      <p:ext uri="{BB962C8B-B14F-4D97-AF65-F5344CB8AC3E}">
        <p14:creationId xmlns:p14="http://schemas.microsoft.com/office/powerpoint/2010/main" val="1341043585"/>
      </p:ext>
    </p:extLst>
  </p:cSld>
  <p:clrMapOvr>
    <a:masterClrMapping/>
  </p:clrMapOvr>
  <p:transition advTm="9717">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47F4-C4E0-45C7-88CD-A34B6CA8F463}"/>
              </a:ext>
            </a:extLst>
          </p:cNvPr>
          <p:cNvPicPr>
            <a:picLocks noChangeAspect="1"/>
          </p:cNvPicPr>
          <p:nvPr/>
        </p:nvPicPr>
        <p:blipFill>
          <a:blip r:embed="rId2"/>
          <a:stretch>
            <a:fillRect/>
          </a:stretch>
        </p:blipFill>
        <p:spPr>
          <a:xfrm>
            <a:off x="53788" y="246796"/>
            <a:ext cx="12192000" cy="4024620"/>
          </a:xfrm>
          <a:prstGeom prst="rect">
            <a:avLst/>
          </a:prstGeom>
        </p:spPr>
      </p:pic>
      <p:pic>
        <p:nvPicPr>
          <p:cNvPr id="3" name="Picture 2">
            <a:extLst>
              <a:ext uri="{FF2B5EF4-FFF2-40B4-BE49-F238E27FC236}">
                <a16:creationId xmlns:a16="http://schemas.microsoft.com/office/drawing/2014/main" id="{34339D3D-697F-4D2F-AA13-C8D0E54BE517}"/>
              </a:ext>
            </a:extLst>
          </p:cNvPr>
          <p:cNvPicPr>
            <a:picLocks noChangeAspect="1"/>
          </p:cNvPicPr>
          <p:nvPr/>
        </p:nvPicPr>
        <p:blipFill>
          <a:blip r:embed="rId3"/>
          <a:stretch>
            <a:fillRect/>
          </a:stretch>
        </p:blipFill>
        <p:spPr>
          <a:xfrm>
            <a:off x="0" y="4414438"/>
            <a:ext cx="12192000" cy="1740513"/>
          </a:xfrm>
          <a:prstGeom prst="rect">
            <a:avLst/>
          </a:prstGeom>
        </p:spPr>
      </p:pic>
      <p:cxnSp>
        <p:nvCxnSpPr>
          <p:cNvPr id="4" name="Straight Arrow Connector 3">
            <a:extLst>
              <a:ext uri="{FF2B5EF4-FFF2-40B4-BE49-F238E27FC236}">
                <a16:creationId xmlns:a16="http://schemas.microsoft.com/office/drawing/2014/main" id="{7E2B3DF9-E085-4E9E-ABD1-8AD0694F8218}"/>
              </a:ext>
            </a:extLst>
          </p:cNvPr>
          <p:cNvCxnSpPr>
            <a:cxnSpLocks/>
          </p:cNvCxnSpPr>
          <p:nvPr/>
        </p:nvCxnSpPr>
        <p:spPr>
          <a:xfrm flipV="1">
            <a:off x="10156723" y="6154951"/>
            <a:ext cx="648929" cy="599811"/>
          </a:xfrm>
          <a:prstGeom prst="straightConnector1">
            <a:avLst/>
          </a:prstGeom>
          <a:noFill/>
          <a:ln w="952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3769927233"/>
      </p:ext>
    </p:extLst>
  </p:cSld>
  <p:clrMapOvr>
    <a:masterClrMapping/>
  </p:clrMapOvr>
  <mc:AlternateContent xmlns:mc="http://schemas.openxmlformats.org/markup-compatibility/2006" xmlns:p14="http://schemas.microsoft.com/office/powerpoint/2010/main">
    <mc:Choice Requires="p14">
      <p:transition spd="slow" p14:dur="2000" advTm="14387"/>
    </mc:Choice>
    <mc:Fallback xmlns="">
      <p:transition spd="slow" advTm="14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CDF2A-3467-48B0-89D7-164E4E222AC3}"/>
              </a:ext>
            </a:extLst>
          </p:cNvPr>
          <p:cNvPicPr>
            <a:picLocks noChangeAspect="1"/>
          </p:cNvPicPr>
          <p:nvPr/>
        </p:nvPicPr>
        <p:blipFill>
          <a:blip r:embed="rId2"/>
          <a:stretch>
            <a:fillRect/>
          </a:stretch>
        </p:blipFill>
        <p:spPr>
          <a:xfrm>
            <a:off x="0" y="2308102"/>
            <a:ext cx="12192000" cy="3278659"/>
          </a:xfrm>
          <a:prstGeom prst="rect">
            <a:avLst/>
          </a:prstGeom>
        </p:spPr>
      </p:pic>
      <p:pic>
        <p:nvPicPr>
          <p:cNvPr id="3" name="Picture 2">
            <a:extLst>
              <a:ext uri="{FF2B5EF4-FFF2-40B4-BE49-F238E27FC236}">
                <a16:creationId xmlns:a16="http://schemas.microsoft.com/office/drawing/2014/main" id="{FC145BA5-A207-45BA-95B2-14D28EF7BB74}"/>
              </a:ext>
            </a:extLst>
          </p:cNvPr>
          <p:cNvPicPr>
            <a:picLocks noChangeAspect="1"/>
          </p:cNvPicPr>
          <p:nvPr/>
        </p:nvPicPr>
        <p:blipFill>
          <a:blip r:embed="rId3"/>
          <a:stretch>
            <a:fillRect/>
          </a:stretch>
        </p:blipFill>
        <p:spPr>
          <a:xfrm>
            <a:off x="0" y="0"/>
            <a:ext cx="7834858" cy="2586313"/>
          </a:xfrm>
          <a:prstGeom prst="rect">
            <a:avLst/>
          </a:prstGeom>
        </p:spPr>
      </p:pic>
      <p:cxnSp>
        <p:nvCxnSpPr>
          <p:cNvPr id="5" name="Straight Arrow Connector 4">
            <a:extLst>
              <a:ext uri="{FF2B5EF4-FFF2-40B4-BE49-F238E27FC236}">
                <a16:creationId xmlns:a16="http://schemas.microsoft.com/office/drawing/2014/main" id="{360765FB-7A02-48A4-B843-3F3D13EB8F63}"/>
              </a:ext>
            </a:extLst>
          </p:cNvPr>
          <p:cNvCxnSpPr>
            <a:cxnSpLocks/>
          </p:cNvCxnSpPr>
          <p:nvPr/>
        </p:nvCxnSpPr>
        <p:spPr>
          <a:xfrm flipH="1">
            <a:off x="9166678" y="4884234"/>
            <a:ext cx="2207567" cy="374890"/>
          </a:xfrm>
          <a:prstGeom prst="straightConnector1">
            <a:avLst/>
          </a:prstGeom>
          <a:noFill/>
          <a:ln w="95250" cap="flat" cmpd="sng" algn="ctr">
            <a:solidFill>
              <a:srgbClr val="FF0000"/>
            </a:solidFill>
            <a:prstDash val="solid"/>
            <a:miter lim="800000"/>
            <a:tailEnd type="arrow"/>
          </a:ln>
          <a:effectLst/>
        </p:spPr>
      </p:cxnSp>
      <p:sp>
        <p:nvSpPr>
          <p:cNvPr id="8" name="Line 14">
            <a:extLst>
              <a:ext uri="{FF2B5EF4-FFF2-40B4-BE49-F238E27FC236}">
                <a16:creationId xmlns:a16="http://schemas.microsoft.com/office/drawing/2014/main" id="{70297E5A-B0D9-430F-9827-71506A011824}"/>
              </a:ext>
            </a:extLst>
          </p:cNvPr>
          <p:cNvSpPr>
            <a:spLocks noChangeShapeType="1"/>
          </p:cNvSpPr>
          <p:nvPr/>
        </p:nvSpPr>
        <p:spPr bwMode="auto">
          <a:xfrm flipV="1">
            <a:off x="439230" y="5259123"/>
            <a:ext cx="8301647" cy="0"/>
          </a:xfrm>
          <a:prstGeom prst="line">
            <a:avLst/>
          </a:prstGeom>
          <a:noFill/>
          <a:ln w="19050">
            <a:solidFill>
              <a:srgbClr val="FF0066"/>
            </a:solidFill>
            <a:round/>
            <a:headEnd/>
            <a:tailEnd/>
          </a:ln>
          <a:effectLst>
            <a:prstShdw prst="shdw17" dist="17961" dir="2700000">
              <a:srgbClr val="99003D"/>
            </a:prstShdw>
          </a:effectLst>
        </p:spPr>
        <p:txBody>
          <a:bodyPr/>
          <a:lstStyle/>
          <a:p>
            <a:pPr fontAlgn="base">
              <a:spcBef>
                <a:spcPct val="0"/>
              </a:spcBef>
              <a:spcAft>
                <a:spcPct val="0"/>
              </a:spcAft>
            </a:pPr>
            <a:endParaRPr lang="en-US" kern="0">
              <a:solidFill>
                <a:srgbClr val="000000"/>
              </a:solidFill>
              <a:latin typeface="Arial"/>
              <a:cs typeface="Arial"/>
            </a:endParaRPr>
          </a:p>
        </p:txBody>
      </p:sp>
      <p:sp>
        <p:nvSpPr>
          <p:cNvPr id="9" name="Line 14">
            <a:extLst>
              <a:ext uri="{FF2B5EF4-FFF2-40B4-BE49-F238E27FC236}">
                <a16:creationId xmlns:a16="http://schemas.microsoft.com/office/drawing/2014/main" id="{E17BBB67-C889-4E4C-ADB4-4E861EEE5CFD}"/>
              </a:ext>
            </a:extLst>
          </p:cNvPr>
          <p:cNvSpPr>
            <a:spLocks noChangeShapeType="1"/>
          </p:cNvSpPr>
          <p:nvPr/>
        </p:nvSpPr>
        <p:spPr bwMode="auto">
          <a:xfrm flipV="1">
            <a:off x="439231" y="5586760"/>
            <a:ext cx="2392460" cy="2"/>
          </a:xfrm>
          <a:prstGeom prst="line">
            <a:avLst/>
          </a:prstGeom>
          <a:noFill/>
          <a:ln w="19050">
            <a:solidFill>
              <a:srgbClr val="FF0066"/>
            </a:solidFill>
            <a:round/>
            <a:headEnd/>
            <a:tailEnd/>
          </a:ln>
          <a:effectLst>
            <a:prstShdw prst="shdw17" dist="17961" dir="2700000">
              <a:srgbClr val="99003D"/>
            </a:prstShdw>
          </a:effectLst>
        </p:spPr>
        <p:txBody>
          <a:bodyPr/>
          <a:lstStyle/>
          <a:p>
            <a:pPr fontAlgn="base">
              <a:spcBef>
                <a:spcPct val="0"/>
              </a:spcBef>
              <a:spcAft>
                <a:spcPct val="0"/>
              </a:spcAft>
            </a:pPr>
            <a:endParaRPr lang="en-US" kern="0">
              <a:solidFill>
                <a:srgbClr val="000000"/>
              </a:solidFill>
              <a:latin typeface="Arial"/>
              <a:cs typeface="Arial"/>
            </a:endParaRPr>
          </a:p>
        </p:txBody>
      </p:sp>
    </p:spTree>
    <p:extLst>
      <p:ext uri="{BB962C8B-B14F-4D97-AF65-F5344CB8AC3E}">
        <p14:creationId xmlns:p14="http://schemas.microsoft.com/office/powerpoint/2010/main" val="4145885540"/>
      </p:ext>
    </p:extLst>
  </p:cSld>
  <p:clrMapOvr>
    <a:masterClrMapping/>
  </p:clrMapOvr>
  <mc:AlternateContent xmlns:mc="http://schemas.openxmlformats.org/markup-compatibility/2006" xmlns:p14="http://schemas.microsoft.com/office/powerpoint/2010/main">
    <mc:Choice Requires="p14">
      <p:transition spd="slow" p14:dur="2000" advTm="7257"/>
    </mc:Choice>
    <mc:Fallback xmlns="">
      <p:transition spd="slow" advTm="7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99570C-7859-4415-938A-14A5F105EB2D}"/>
              </a:ext>
            </a:extLst>
          </p:cNvPr>
          <p:cNvSpPr txBox="1"/>
          <p:nvPr/>
        </p:nvSpPr>
        <p:spPr>
          <a:xfrm>
            <a:off x="6688519" y="2243901"/>
            <a:ext cx="506594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rPr>
              <a:t>Of the nearly 40,000 ABR certified radiologists, 10,000 are grandfathered and do not pay for MOC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rPr>
              <a:t>30,000 pay for MOC</a:t>
            </a:r>
          </a:p>
        </p:txBody>
      </p:sp>
      <p:pic>
        <p:nvPicPr>
          <p:cNvPr id="3" name="Picture 2">
            <a:extLst>
              <a:ext uri="{FF2B5EF4-FFF2-40B4-BE49-F238E27FC236}">
                <a16:creationId xmlns:a16="http://schemas.microsoft.com/office/drawing/2014/main" id="{875703E8-086A-4B24-B111-C70788EF7633}"/>
              </a:ext>
            </a:extLst>
          </p:cNvPr>
          <p:cNvPicPr>
            <a:picLocks noChangeAspect="1"/>
          </p:cNvPicPr>
          <p:nvPr/>
        </p:nvPicPr>
        <p:blipFill>
          <a:blip r:embed="rId3"/>
          <a:stretch>
            <a:fillRect/>
          </a:stretch>
        </p:blipFill>
        <p:spPr>
          <a:xfrm>
            <a:off x="0" y="3111227"/>
            <a:ext cx="5924550" cy="3705225"/>
          </a:xfrm>
          <a:prstGeom prst="rect">
            <a:avLst/>
          </a:prstGeom>
        </p:spPr>
      </p:pic>
      <p:pic>
        <p:nvPicPr>
          <p:cNvPr id="6" name="Picture 5">
            <a:extLst>
              <a:ext uri="{FF2B5EF4-FFF2-40B4-BE49-F238E27FC236}">
                <a16:creationId xmlns:a16="http://schemas.microsoft.com/office/drawing/2014/main" id="{6F16A426-2F23-47E1-BB30-4415990B7FC0}"/>
              </a:ext>
            </a:extLst>
          </p:cNvPr>
          <p:cNvPicPr>
            <a:picLocks noChangeAspect="1"/>
          </p:cNvPicPr>
          <p:nvPr/>
        </p:nvPicPr>
        <p:blipFill>
          <a:blip r:embed="rId4"/>
          <a:stretch>
            <a:fillRect/>
          </a:stretch>
        </p:blipFill>
        <p:spPr>
          <a:xfrm>
            <a:off x="269055" y="268014"/>
            <a:ext cx="5655495" cy="2454726"/>
          </a:xfrm>
          <a:prstGeom prst="rect">
            <a:avLst/>
          </a:prstGeom>
        </p:spPr>
      </p:pic>
    </p:spTree>
    <p:custDataLst>
      <p:tags r:id="rId1"/>
    </p:custDataLst>
    <p:extLst>
      <p:ext uri="{BB962C8B-B14F-4D97-AF65-F5344CB8AC3E}">
        <p14:creationId xmlns:p14="http://schemas.microsoft.com/office/powerpoint/2010/main" val="3866016285"/>
      </p:ext>
    </p:extLst>
  </p:cSld>
  <p:clrMapOvr>
    <a:masterClrMapping/>
  </p:clrMapOvr>
  <mc:AlternateContent xmlns:mc="http://schemas.openxmlformats.org/markup-compatibility/2006" xmlns:p14="http://schemas.microsoft.com/office/powerpoint/2010/main">
    <mc:Choice Requires="p14">
      <p:transition spd="slow" p14:dur="2000" advTm="20499"/>
    </mc:Choice>
    <mc:Fallback xmlns="">
      <p:transition spd="slow" advTm="20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94E487-D54E-46EB-B066-810F0304F02A}"/>
              </a:ext>
            </a:extLst>
          </p:cNvPr>
          <p:cNvPicPr>
            <a:picLocks noChangeAspect="1"/>
          </p:cNvPicPr>
          <p:nvPr/>
        </p:nvPicPr>
        <p:blipFill>
          <a:blip r:embed="rId3"/>
          <a:stretch>
            <a:fillRect/>
          </a:stretch>
        </p:blipFill>
        <p:spPr>
          <a:xfrm>
            <a:off x="657225" y="162252"/>
            <a:ext cx="10877550" cy="5391150"/>
          </a:xfrm>
          <a:prstGeom prst="rect">
            <a:avLst/>
          </a:prstGeom>
        </p:spPr>
      </p:pic>
      <p:sp>
        <p:nvSpPr>
          <p:cNvPr id="4" name="TextBox 3">
            <a:extLst>
              <a:ext uri="{FF2B5EF4-FFF2-40B4-BE49-F238E27FC236}">
                <a16:creationId xmlns:a16="http://schemas.microsoft.com/office/drawing/2014/main" id="{1474F43E-F183-47F7-97C8-E1152F6759D5}"/>
              </a:ext>
            </a:extLst>
          </p:cNvPr>
          <p:cNvSpPr txBox="1"/>
          <p:nvPr/>
        </p:nvSpPr>
        <p:spPr>
          <a:xfrm>
            <a:off x="936619" y="5553402"/>
            <a:ext cx="103187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30,000 diplomates do MOC x $340/</a:t>
            </a:r>
            <a:r>
              <a:rPr kumimoji="0" lang="en-US" sz="3200" b="1" i="0" u="none" strike="noStrike" kern="0" cap="none" spc="0" normalizeH="0" baseline="0" noProof="0" dirty="0" err="1">
                <a:ln>
                  <a:noFill/>
                </a:ln>
                <a:solidFill>
                  <a:srgbClr val="000000"/>
                </a:solidFill>
                <a:effectLst/>
                <a:uLnTx/>
                <a:uFillTx/>
              </a:rPr>
              <a:t>yr</a:t>
            </a:r>
            <a:r>
              <a:rPr kumimoji="0" lang="en-US" sz="3200" b="1" i="0" u="none" strike="noStrike" kern="0" cap="none" spc="0" normalizeH="0" baseline="0" noProof="0" dirty="0">
                <a:ln>
                  <a:noFill/>
                </a:ln>
                <a:solidFill>
                  <a:srgbClr val="000000"/>
                </a:solidFill>
                <a:effectLst/>
                <a:uLnTx/>
                <a:uFillTx/>
              </a:rPr>
              <a:t> = $10.2M/</a:t>
            </a:r>
            <a:r>
              <a:rPr kumimoji="0" lang="en-US" sz="3200" b="1" i="0" u="none" strike="noStrike" kern="0" cap="none" spc="0" normalizeH="0" baseline="0" noProof="0" dirty="0" err="1">
                <a:ln>
                  <a:noFill/>
                </a:ln>
                <a:solidFill>
                  <a:srgbClr val="000000"/>
                </a:solidFill>
                <a:effectLst/>
                <a:uLnTx/>
                <a:uFillTx/>
              </a:rPr>
              <a:t>yr</a:t>
            </a:r>
            <a:endParaRPr kumimoji="0" lang="en-US" sz="3200" b="1" i="0" u="none" strike="noStrike" kern="0" cap="none" spc="0" normalizeH="0" baseline="0" noProof="0" dirty="0">
              <a:ln>
                <a:noFill/>
              </a:ln>
              <a:solidFill>
                <a:srgbClr val="000000"/>
              </a:solidFill>
              <a:effectLst/>
              <a:uLnTx/>
              <a:uFillTx/>
            </a:endParaRPr>
          </a:p>
        </p:txBody>
      </p:sp>
      <p:cxnSp>
        <p:nvCxnSpPr>
          <p:cNvPr id="5" name="Straight Arrow Connector 4">
            <a:extLst>
              <a:ext uri="{FF2B5EF4-FFF2-40B4-BE49-F238E27FC236}">
                <a16:creationId xmlns:a16="http://schemas.microsoft.com/office/drawing/2014/main" id="{6A0B9DE9-9178-4E02-9031-68BBDBB5A4FD}"/>
              </a:ext>
            </a:extLst>
          </p:cNvPr>
          <p:cNvCxnSpPr>
            <a:cxnSpLocks/>
          </p:cNvCxnSpPr>
          <p:nvPr/>
        </p:nvCxnSpPr>
        <p:spPr>
          <a:xfrm flipH="1">
            <a:off x="10002252" y="2222938"/>
            <a:ext cx="891721" cy="634889"/>
          </a:xfrm>
          <a:prstGeom prst="straightConnector1">
            <a:avLst/>
          </a:prstGeom>
          <a:noFill/>
          <a:ln w="95250" cap="flat" cmpd="sng" algn="ctr">
            <a:solidFill>
              <a:srgbClr val="FF0000"/>
            </a:solidFill>
            <a:prstDash val="solid"/>
            <a:miter lim="800000"/>
            <a:tailEnd type="arrow"/>
          </a:ln>
          <a:effectLst/>
        </p:spPr>
      </p:cxnSp>
      <p:sp>
        <p:nvSpPr>
          <p:cNvPr id="6" name="Line 14">
            <a:extLst>
              <a:ext uri="{FF2B5EF4-FFF2-40B4-BE49-F238E27FC236}">
                <a16:creationId xmlns:a16="http://schemas.microsoft.com/office/drawing/2014/main" id="{8CF87037-7581-460B-8D0C-0837EBE5E804}"/>
              </a:ext>
            </a:extLst>
          </p:cNvPr>
          <p:cNvSpPr>
            <a:spLocks noChangeShapeType="1"/>
          </p:cNvSpPr>
          <p:nvPr/>
        </p:nvSpPr>
        <p:spPr bwMode="auto">
          <a:xfrm flipV="1">
            <a:off x="1193326" y="6138176"/>
            <a:ext cx="9426547" cy="19147"/>
          </a:xfrm>
          <a:prstGeom prst="line">
            <a:avLst/>
          </a:prstGeom>
          <a:noFill/>
          <a:ln w="19050">
            <a:solidFill>
              <a:srgbClr val="FF0066"/>
            </a:solidFill>
            <a:round/>
            <a:headEnd/>
            <a:tailEnd/>
          </a:ln>
          <a:effectLst>
            <a:prstShdw prst="shdw17" dist="17961" dir="2700000">
              <a:srgbClr val="99003D"/>
            </a:prstShdw>
          </a:effectLst>
        </p:spPr>
        <p:txBody>
          <a:bodyPr/>
          <a:lstStyle/>
          <a:p>
            <a:pPr fontAlgn="base">
              <a:spcBef>
                <a:spcPct val="0"/>
              </a:spcBef>
              <a:spcAft>
                <a:spcPct val="0"/>
              </a:spcAft>
            </a:pPr>
            <a:endParaRPr lang="en-US" kern="0">
              <a:solidFill>
                <a:srgbClr val="000000"/>
              </a:solidFill>
              <a:latin typeface="Arial"/>
              <a:cs typeface="Arial"/>
            </a:endParaRPr>
          </a:p>
        </p:txBody>
      </p:sp>
    </p:spTree>
    <p:custDataLst>
      <p:tags r:id="rId1"/>
    </p:custDataLst>
    <p:extLst>
      <p:ext uri="{BB962C8B-B14F-4D97-AF65-F5344CB8AC3E}">
        <p14:creationId xmlns:p14="http://schemas.microsoft.com/office/powerpoint/2010/main" val="1027833490"/>
      </p:ext>
    </p:extLst>
  </p:cSld>
  <p:clrMapOvr>
    <a:masterClrMapping/>
  </p:clrMapOvr>
  <mc:AlternateContent xmlns:mc="http://schemas.openxmlformats.org/markup-compatibility/2006" xmlns:p14="http://schemas.microsoft.com/office/powerpoint/2010/main">
    <mc:Choice Requires="p14">
      <p:transition spd="slow" p14:dur="2000" advTm="30916"/>
    </mc:Choice>
    <mc:Fallback xmlns="">
      <p:transition spd="slow" advTm="30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3" y="1997437"/>
            <a:ext cx="5817606" cy="42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89239" y="805369"/>
            <a:ext cx="6096000" cy="7278916"/>
          </a:xfrm>
          <a:prstGeom prst="rect">
            <a:avLst/>
          </a:prstGeom>
          <a:noFill/>
        </p:spPr>
        <p:txBody>
          <a:bodyPr wrap="square">
            <a:spAutoFit/>
          </a:bodyPr>
          <a:lstStyle/>
          <a:p>
            <a:pPr>
              <a:defRPr/>
            </a:pPr>
            <a:r>
              <a:rPr lang="en-US" sz="2000" b="1" kern="0" dirty="0">
                <a:solidFill>
                  <a:srgbClr val="FF0000"/>
                </a:solidFill>
                <a:sym typeface="GillSans" charset="0"/>
              </a:rPr>
              <a:t>ABR has 40,000 diplomates</a:t>
            </a:r>
          </a:p>
          <a:p>
            <a:pPr>
              <a:defRPr/>
            </a:pPr>
            <a:r>
              <a:rPr lang="en-US" sz="2000" b="1" kern="0" dirty="0">
                <a:solidFill>
                  <a:srgbClr val="FF0000"/>
                </a:solidFill>
                <a:sym typeface="GillSans" charset="0"/>
              </a:rPr>
              <a:t>Total revenue in 2018 = $14.1M</a:t>
            </a:r>
          </a:p>
          <a:p>
            <a:pPr>
              <a:defRPr/>
            </a:pPr>
            <a:endParaRPr lang="en-US" sz="2000" b="1" kern="0" dirty="0">
              <a:solidFill>
                <a:srgbClr val="FF0000"/>
              </a:solidFill>
              <a:sym typeface="GillSans" charset="0"/>
            </a:endParaRPr>
          </a:p>
          <a:p>
            <a:pPr>
              <a:defRPr/>
            </a:pPr>
            <a:r>
              <a:rPr lang="en-US" sz="2000" b="1" kern="0" dirty="0">
                <a:solidFill>
                  <a:srgbClr val="FF0000"/>
                </a:solidFill>
                <a:sym typeface="GillSans" charset="0"/>
              </a:rPr>
              <a:t>30,000 diplomates did MOC in 2018</a:t>
            </a:r>
          </a:p>
          <a:p>
            <a:pPr>
              <a:defRPr/>
            </a:pPr>
            <a:r>
              <a:rPr lang="en-US" sz="2000" b="1" kern="0" dirty="0">
                <a:solidFill>
                  <a:srgbClr val="FF0000"/>
                </a:solidFill>
                <a:sym typeface="GillSans" charset="0"/>
              </a:rPr>
              <a:t>30,000 x $340 = $10.2M from MOC,</a:t>
            </a:r>
          </a:p>
          <a:p>
            <a:pPr>
              <a:defRPr/>
            </a:pPr>
            <a:r>
              <a:rPr lang="en-US" sz="2000" b="1" kern="0" dirty="0">
                <a:solidFill>
                  <a:srgbClr val="FF0000"/>
                </a:solidFill>
                <a:sym typeface="GillSans" charset="0"/>
              </a:rPr>
              <a:t>So, $4M came initial certification, $10M from MOC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err="1">
                <a:solidFill>
                  <a:srgbClr val="FF0000"/>
                </a:solidFill>
                <a:latin typeface="Calibri"/>
                <a:sym typeface="GillSans" charset="0"/>
              </a:rPr>
              <a:t>Approx</a:t>
            </a:r>
            <a:r>
              <a:rPr lang="en-US" sz="2000" b="1" kern="0" dirty="0">
                <a:solidFill>
                  <a:srgbClr val="FF0000"/>
                </a:solidFill>
                <a:latin typeface="Calibri"/>
                <a:sym typeface="GillSans" charset="0"/>
              </a:rPr>
              <a:t> 25% of docs are “</a:t>
            </a:r>
            <a:r>
              <a:rPr lang="en-US" sz="2000" b="1" kern="0" dirty="0" err="1">
                <a:solidFill>
                  <a:srgbClr val="FF0000"/>
                </a:solidFill>
                <a:latin typeface="Calibri"/>
                <a:sym typeface="GillSans" charset="0"/>
              </a:rPr>
              <a:t>grandfathers”who</a:t>
            </a:r>
            <a:r>
              <a:rPr lang="en-US" sz="2000" b="1" kern="0" dirty="0">
                <a:solidFill>
                  <a:srgbClr val="FF0000"/>
                </a:solidFill>
                <a:latin typeface="Calibri"/>
                <a:sym typeface="GillSans" charset="0"/>
              </a:rPr>
              <a:t> are exempt from MOC. In 5-10 years when they retire: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All 40,000 ABR diplomates will do MOC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40,000 x $340 = $13.6M from MOC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 $4M from initial certification. Total revenue = $18M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MOC takes the ABR from a $4M to an $18M corporation!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And still, there is no real evidence or even a general consensus that MOC improves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FF0000"/>
                </a:solidFill>
                <a:latin typeface="Calibri"/>
                <a:sym typeface="GillSans"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noProof="0" dirty="0">
                <a:ln>
                  <a:noFill/>
                </a:ln>
                <a:solidFill>
                  <a:srgbClr val="FF0000"/>
                </a:solidFill>
                <a:effectLst/>
                <a:uLnTx/>
                <a:uFillTx/>
                <a:latin typeface="Calibri"/>
                <a:sym typeface="GillSans"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0" baseline="0" dirty="0">
              <a:solidFill>
                <a:srgbClr val="FF0000"/>
              </a:solidFill>
              <a:latin typeface="Calibri"/>
              <a:sym typeface="GillSan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FF0000"/>
              </a:solidFill>
              <a:effectLst/>
              <a:uLnTx/>
              <a:uFillTx/>
              <a:latin typeface="Calibri"/>
              <a:ea typeface="+mn-ea"/>
              <a:cs typeface="+mn-cs"/>
              <a:sym typeface="GillSans" charset="0"/>
            </a:endParaRPr>
          </a:p>
        </p:txBody>
      </p:sp>
      <p:sp>
        <p:nvSpPr>
          <p:cNvPr id="2" name="TextBox 1"/>
          <p:cNvSpPr txBox="1"/>
          <p:nvPr/>
        </p:nvSpPr>
        <p:spPr>
          <a:xfrm>
            <a:off x="1636923" y="159038"/>
            <a:ext cx="8598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sym typeface="GillSans" charset="0"/>
              </a:rPr>
              <a:t>The Toll Booth of MOC               </a:t>
            </a:r>
            <a:r>
              <a:rPr kumimoji="0" lang="en-US" sz="3600" b="1" i="0" u="none" strike="noStrike" kern="1200" cap="none" spc="0" normalizeH="0" baseline="0" noProof="0" dirty="0">
                <a:ln>
                  <a:noFill/>
                </a:ln>
                <a:solidFill>
                  <a:srgbClr val="FF0000"/>
                </a:solidFill>
                <a:effectLst/>
                <a:uLnTx/>
                <a:uFillTx/>
                <a:latin typeface="Calibri"/>
                <a:ea typeface="+mn-ea"/>
                <a:cs typeface="+mn-cs"/>
                <a:sym typeface="GillSans" charset="0"/>
              </a:rPr>
              <a:t>Do the Math</a:t>
            </a:r>
          </a:p>
        </p:txBody>
      </p:sp>
      <p:sp>
        <p:nvSpPr>
          <p:cNvPr id="3" name="TextBox 2">
            <a:extLst>
              <a:ext uri="{FF2B5EF4-FFF2-40B4-BE49-F238E27FC236}">
                <a16:creationId xmlns:a16="http://schemas.microsoft.com/office/drawing/2014/main" id="{B752D8E2-9416-481A-9F2F-9D566BF7ABD4}"/>
              </a:ext>
            </a:extLst>
          </p:cNvPr>
          <p:cNvSpPr txBox="1"/>
          <p:nvPr/>
        </p:nvSpPr>
        <p:spPr>
          <a:xfrm>
            <a:off x="46619" y="1015812"/>
            <a:ext cx="6096000" cy="6678751"/>
          </a:xfrm>
          <a:prstGeom prst="rect">
            <a:avLst/>
          </a:prstGeom>
          <a:solidFill>
            <a:schemeClr val="accent1"/>
          </a:solidFill>
        </p:spPr>
        <p:txBody>
          <a:bodyPr wrap="square" rtlCol="0">
            <a:spAutoFit/>
          </a:bodyPr>
          <a:lstStyle/>
          <a:p>
            <a:r>
              <a:rPr lang="en-US" sz="3600" b="1" u="sng" dirty="0">
                <a:solidFill>
                  <a:schemeClr val="bg2"/>
                </a:solidFill>
              </a:rPr>
              <a:t>THE ELEPHANT IN THE ROOM</a:t>
            </a:r>
          </a:p>
          <a:p>
            <a:r>
              <a:rPr lang="en-US" sz="3200" b="1" i="1" dirty="0">
                <a:solidFill>
                  <a:srgbClr val="FFFF00"/>
                </a:solidFill>
              </a:rPr>
              <a:t>We don’t want to be impolite and talk about money, but…</a:t>
            </a:r>
          </a:p>
          <a:p>
            <a:endParaRPr lang="en-US" sz="3600" b="1" i="1" dirty="0">
              <a:solidFill>
                <a:srgbClr val="FFFF00"/>
              </a:solidFill>
            </a:endParaRPr>
          </a:p>
          <a:p>
            <a:r>
              <a:rPr lang="en-US" sz="3200" b="1" i="1" dirty="0">
                <a:solidFill>
                  <a:srgbClr val="FFFF00"/>
                </a:solidFill>
              </a:rPr>
              <a:t>How can the fact that MOC causes ABRs annual revenue to increase from $4M to $18M, </a:t>
            </a:r>
            <a:r>
              <a:rPr lang="en-US" sz="3200" b="1" i="1" u="sng" dirty="0">
                <a:solidFill>
                  <a:srgbClr val="FFFF00"/>
                </a:solidFill>
              </a:rPr>
              <a:t>NOT</a:t>
            </a:r>
            <a:r>
              <a:rPr lang="en-US" sz="3200" b="1" i="1" dirty="0">
                <a:solidFill>
                  <a:srgbClr val="FFFF00"/>
                </a:solidFill>
              </a:rPr>
              <a:t> be part of this conversation?</a:t>
            </a:r>
          </a:p>
          <a:p>
            <a:endParaRPr lang="en-US" sz="3600" b="1" i="1" dirty="0">
              <a:solidFill>
                <a:srgbClr val="FFFF00"/>
              </a:solidFill>
            </a:endParaRPr>
          </a:p>
          <a:p>
            <a:r>
              <a:rPr lang="en-US" sz="3200" b="1" i="1" dirty="0">
                <a:solidFill>
                  <a:srgbClr val="FFFF00"/>
                </a:solidFill>
              </a:rPr>
              <a:t>The CONFLICT OF INTEREST is just too enormous</a:t>
            </a:r>
          </a:p>
          <a:p>
            <a:endParaRPr lang="en-US" sz="3200" b="1" i="1" dirty="0">
              <a:solidFill>
                <a:srgbClr val="FFFF00"/>
              </a:solidFill>
            </a:endParaRPr>
          </a:p>
          <a:p>
            <a:endParaRPr lang="en-US" sz="3200" b="1" i="1" dirty="0">
              <a:solidFill>
                <a:srgbClr val="FFFF00"/>
              </a:solidFill>
            </a:endParaRPr>
          </a:p>
        </p:txBody>
      </p:sp>
      <p:sp>
        <p:nvSpPr>
          <p:cNvPr id="6" name="TextBox 5">
            <a:extLst>
              <a:ext uri="{FF2B5EF4-FFF2-40B4-BE49-F238E27FC236}">
                <a16:creationId xmlns:a16="http://schemas.microsoft.com/office/drawing/2014/main" id="{A2B38AAA-8DF4-45D2-9FCD-7E8A5A54A185}"/>
              </a:ext>
            </a:extLst>
          </p:cNvPr>
          <p:cNvSpPr txBox="1"/>
          <p:nvPr/>
        </p:nvSpPr>
        <p:spPr>
          <a:xfrm>
            <a:off x="6189238" y="805369"/>
            <a:ext cx="6002761" cy="6340197"/>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FF00"/>
                </a:solidFill>
                <a:effectLst/>
                <a:uLnTx/>
                <a:uFillTx/>
                <a:latin typeface="Calibri"/>
              </a:rPr>
              <a:t>“So…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i="1" dirty="0">
                <a:solidFill>
                  <a:srgbClr val="FFFF00"/>
                </a:solidFill>
                <a:latin typeface="Calibri"/>
              </a:rPr>
              <a:t>If you don’t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b="1" i="1" dirty="0">
              <a:solidFill>
                <a:srgbClr val="FFFF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i="1" dirty="0">
                <a:solidFill>
                  <a:srgbClr val="FFFF00"/>
                </a:solidFill>
                <a:latin typeface="Calibri"/>
              </a:rPr>
              <a:t>now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b="1" i="1" dirty="0">
              <a:solidFill>
                <a:srgbClr val="FFFF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FFFF00"/>
                </a:solidFill>
                <a:latin typeface="Calibri"/>
              </a:rPr>
              <a:t>		NOTORIUS B.I.G.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200" cap="none" spc="0" normalizeH="0" baseline="0" noProof="0" dirty="0">
              <a:ln>
                <a:noFill/>
              </a:ln>
              <a:solidFill>
                <a:srgbClr val="FFFF00"/>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i="1" dirty="0">
                <a:solidFill>
                  <a:srgbClr val="FFFF00"/>
                </a:solidFill>
                <a:latin typeface="Calibri"/>
              </a:rPr>
              <a:t>	</a:t>
            </a:r>
            <a:endParaRPr kumimoji="0" lang="en-US" sz="5400" b="1" i="1" u="none" strike="noStrike" kern="1200" cap="none" spc="0" normalizeH="0" baseline="0" noProof="0" dirty="0">
              <a:ln>
                <a:noFill/>
              </a:ln>
              <a:solidFill>
                <a:srgbClr val="FFFF00"/>
              </a:solidFill>
              <a:effectLst/>
              <a:uLnTx/>
              <a:uFillTx/>
              <a:latin typeface="Calibri"/>
            </a:endParaRPr>
          </a:p>
        </p:txBody>
      </p:sp>
    </p:spTree>
    <p:custDataLst>
      <p:tags r:id="rId1"/>
    </p:custDataLst>
    <p:extLst>
      <p:ext uri="{BB962C8B-B14F-4D97-AF65-F5344CB8AC3E}">
        <p14:creationId xmlns:p14="http://schemas.microsoft.com/office/powerpoint/2010/main" val="1365575385"/>
      </p:ext>
    </p:extLst>
  </p:cSld>
  <p:clrMapOvr>
    <a:masterClrMapping/>
  </p:clrMapOvr>
  <mc:AlternateContent xmlns:mc="http://schemas.openxmlformats.org/markup-compatibility/2006" xmlns:p14="http://schemas.microsoft.com/office/powerpoint/2010/main">
    <mc:Choice Requires="p14">
      <p:transition spd="slow" p14:dur="2000" advTm="92547"/>
    </mc:Choice>
    <mc:Fallback xmlns="">
      <p:transition spd="slow" advTm="92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55DE5-75E9-4D0C-BC1F-1C970557A53E}"/>
              </a:ext>
            </a:extLst>
          </p:cNvPr>
          <p:cNvPicPr>
            <a:picLocks noChangeAspect="1"/>
          </p:cNvPicPr>
          <p:nvPr/>
        </p:nvPicPr>
        <p:blipFill>
          <a:blip r:embed="rId2"/>
          <a:stretch>
            <a:fillRect/>
          </a:stretch>
        </p:blipFill>
        <p:spPr>
          <a:xfrm>
            <a:off x="151907" y="1103586"/>
            <a:ext cx="11661934" cy="2475186"/>
          </a:xfrm>
          <a:prstGeom prst="rect">
            <a:avLst/>
          </a:prstGeom>
        </p:spPr>
      </p:pic>
      <p:cxnSp>
        <p:nvCxnSpPr>
          <p:cNvPr id="3" name="Straight Arrow Connector 2">
            <a:extLst>
              <a:ext uri="{FF2B5EF4-FFF2-40B4-BE49-F238E27FC236}">
                <a16:creationId xmlns:a16="http://schemas.microsoft.com/office/drawing/2014/main" id="{9E24523A-FFE3-46A5-8DC0-FD6CB3E9F856}"/>
              </a:ext>
            </a:extLst>
          </p:cNvPr>
          <p:cNvCxnSpPr>
            <a:cxnSpLocks/>
          </p:cNvCxnSpPr>
          <p:nvPr/>
        </p:nvCxnSpPr>
        <p:spPr>
          <a:xfrm flipH="1" flipV="1">
            <a:off x="8657634" y="3131821"/>
            <a:ext cx="1263606" cy="1645919"/>
          </a:xfrm>
          <a:prstGeom prst="straightConnector1">
            <a:avLst/>
          </a:prstGeom>
          <a:noFill/>
          <a:ln w="952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1953883693"/>
      </p:ext>
    </p:extLst>
  </p:cSld>
  <p:clrMapOvr>
    <a:masterClrMapping/>
  </p:clrMapOvr>
  <mc:AlternateContent xmlns:mc="http://schemas.openxmlformats.org/markup-compatibility/2006" xmlns:p14="http://schemas.microsoft.com/office/powerpoint/2010/main">
    <mc:Choice Requires="p14">
      <p:transition spd="slow" p14:dur="2000" advTm="11386"/>
    </mc:Choice>
    <mc:Fallback xmlns="">
      <p:transition spd="slow" advTm="11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9B169-FAD2-414F-87B9-3C0C28443A68}"/>
              </a:ext>
            </a:extLst>
          </p:cNvPr>
          <p:cNvPicPr>
            <a:picLocks noChangeAspect="1"/>
          </p:cNvPicPr>
          <p:nvPr/>
        </p:nvPicPr>
        <p:blipFill>
          <a:blip r:embed="rId3"/>
          <a:stretch>
            <a:fillRect/>
          </a:stretch>
        </p:blipFill>
        <p:spPr>
          <a:xfrm>
            <a:off x="464020" y="2849716"/>
            <a:ext cx="10249192" cy="2597536"/>
          </a:xfrm>
          <a:prstGeom prst="rect">
            <a:avLst/>
          </a:prstGeom>
        </p:spPr>
      </p:pic>
      <p:pic>
        <p:nvPicPr>
          <p:cNvPr id="5" name="Picture 4">
            <a:extLst>
              <a:ext uri="{FF2B5EF4-FFF2-40B4-BE49-F238E27FC236}">
                <a16:creationId xmlns:a16="http://schemas.microsoft.com/office/drawing/2014/main" id="{39550382-FC22-4D00-8228-B0DF0215DD8F}"/>
              </a:ext>
            </a:extLst>
          </p:cNvPr>
          <p:cNvPicPr>
            <a:picLocks noChangeAspect="1"/>
          </p:cNvPicPr>
          <p:nvPr/>
        </p:nvPicPr>
        <p:blipFill>
          <a:blip r:embed="rId4"/>
          <a:stretch>
            <a:fillRect/>
          </a:stretch>
        </p:blipFill>
        <p:spPr>
          <a:xfrm>
            <a:off x="388612" y="5541729"/>
            <a:ext cx="11574555" cy="1260133"/>
          </a:xfrm>
          <a:prstGeom prst="rect">
            <a:avLst/>
          </a:prstGeom>
        </p:spPr>
      </p:pic>
      <p:pic>
        <p:nvPicPr>
          <p:cNvPr id="2" name="Picture 1">
            <a:extLst>
              <a:ext uri="{FF2B5EF4-FFF2-40B4-BE49-F238E27FC236}">
                <a16:creationId xmlns:a16="http://schemas.microsoft.com/office/drawing/2014/main" id="{09C52068-38B9-4BAB-BF15-7F5CE196B6F4}"/>
              </a:ext>
            </a:extLst>
          </p:cNvPr>
          <p:cNvPicPr>
            <a:picLocks noChangeAspect="1"/>
          </p:cNvPicPr>
          <p:nvPr/>
        </p:nvPicPr>
        <p:blipFill>
          <a:blip r:embed="rId5"/>
          <a:stretch>
            <a:fillRect/>
          </a:stretch>
        </p:blipFill>
        <p:spPr>
          <a:xfrm>
            <a:off x="283105" y="116522"/>
            <a:ext cx="10430107" cy="2672810"/>
          </a:xfrm>
          <a:prstGeom prst="rect">
            <a:avLst/>
          </a:prstGeom>
        </p:spPr>
      </p:pic>
      <p:cxnSp>
        <p:nvCxnSpPr>
          <p:cNvPr id="10" name="Straight Arrow Connector 9">
            <a:extLst>
              <a:ext uri="{FF2B5EF4-FFF2-40B4-BE49-F238E27FC236}">
                <a16:creationId xmlns:a16="http://schemas.microsoft.com/office/drawing/2014/main" id="{1974C495-6FF0-4DC2-ABF7-5D65F32B4A18}"/>
              </a:ext>
            </a:extLst>
          </p:cNvPr>
          <p:cNvCxnSpPr>
            <a:cxnSpLocks/>
          </p:cNvCxnSpPr>
          <p:nvPr/>
        </p:nvCxnSpPr>
        <p:spPr>
          <a:xfrm flipH="1">
            <a:off x="9127650" y="4334916"/>
            <a:ext cx="921872" cy="0"/>
          </a:xfrm>
          <a:prstGeom prst="straightConnector1">
            <a:avLst/>
          </a:prstGeom>
          <a:noFill/>
          <a:ln w="95250" cap="flat" cmpd="sng" algn="ctr">
            <a:solidFill>
              <a:srgbClr val="FF0000"/>
            </a:solidFill>
            <a:prstDash val="solid"/>
            <a:miter lim="800000"/>
            <a:tailEnd type="arrow"/>
          </a:ln>
          <a:effectLst/>
        </p:spPr>
      </p:cxnSp>
      <p:sp>
        <p:nvSpPr>
          <p:cNvPr id="14" name="TextBox 13">
            <a:extLst>
              <a:ext uri="{FF2B5EF4-FFF2-40B4-BE49-F238E27FC236}">
                <a16:creationId xmlns:a16="http://schemas.microsoft.com/office/drawing/2014/main" id="{6C091A80-24D4-429E-8EBC-BDA9A67D750F}"/>
              </a:ext>
            </a:extLst>
          </p:cNvPr>
          <p:cNvSpPr txBox="1"/>
          <p:nvPr/>
        </p:nvSpPr>
        <p:spPr>
          <a:xfrm>
            <a:off x="127819" y="103299"/>
            <a:ext cx="7593696" cy="6817251"/>
          </a:xfrm>
          <a:prstGeom prst="rect">
            <a:avLst/>
          </a:prstGeom>
          <a:solidFill>
            <a:srgbClr val="4F81BD"/>
          </a:solidFill>
        </p:spPr>
        <p:txBody>
          <a:bodyPr wrap="square" rtlCol="0">
            <a:spAutoFit/>
          </a:bodyPr>
          <a:lstStyle/>
          <a:p>
            <a:pPr>
              <a:defRPr/>
            </a:pPr>
            <a:r>
              <a:rPr lang="en-US" sz="2300" b="1" i="1" kern="0" dirty="0">
                <a:solidFill>
                  <a:srgbClr val="FFFF00"/>
                </a:solidFill>
                <a:cs typeface="Arial"/>
              </a:rPr>
              <a:t>The CEO of the ABR just told why she thinks MOC is so important for medicine</a:t>
            </a:r>
          </a:p>
          <a:p>
            <a:pPr>
              <a:defRPr/>
            </a:pPr>
            <a:endParaRPr lang="en-US" sz="2300" b="1" i="1" kern="0" dirty="0">
              <a:solidFill>
                <a:srgbClr val="FFFF00"/>
              </a:solidFill>
              <a:cs typeface="Arial"/>
            </a:endParaRPr>
          </a:p>
          <a:p>
            <a:pPr>
              <a:defRPr/>
            </a:pPr>
            <a:r>
              <a:rPr lang="en-US" sz="2300" b="1" i="1" kern="0" dirty="0">
                <a:solidFill>
                  <a:srgbClr val="FFFF00"/>
                </a:solidFill>
                <a:cs typeface="Arial"/>
              </a:rPr>
              <a:t>I just showed how in 2018, MOC took ABR’s revenue from $4M to $14M</a:t>
            </a:r>
          </a:p>
          <a:p>
            <a:pPr>
              <a:defRPr/>
            </a:pPr>
            <a:endParaRPr lang="en-US" sz="2300" b="1" i="1" kern="0" dirty="0">
              <a:solidFill>
                <a:srgbClr val="FFFF00"/>
              </a:solidFill>
              <a:cs typeface="Arial"/>
            </a:endParaRPr>
          </a:p>
          <a:p>
            <a:pPr lvl="0">
              <a:defRPr/>
            </a:pPr>
            <a:r>
              <a:rPr lang="en-US" sz="2300" b="1" i="1" kern="0" dirty="0">
                <a:solidFill>
                  <a:srgbClr val="FFFF00"/>
                </a:solidFill>
                <a:cs typeface="Arial"/>
              </a:rPr>
              <a:t>If ABR’s revenue had been confined to the $4M it receives from initial certification, do </a:t>
            </a:r>
            <a:r>
              <a:rPr kumimoji="0" lang="en-US" sz="2300" b="1" i="1" u="none" strike="noStrike" kern="0" cap="none" spc="0" normalizeH="0" noProof="0" dirty="0">
                <a:ln>
                  <a:noFill/>
                </a:ln>
                <a:solidFill>
                  <a:srgbClr val="FFFF00"/>
                </a:solidFill>
                <a:effectLst/>
                <a:uLnTx/>
                <a:uFillTx/>
                <a:latin typeface="Calibri" panose="020F0502020204030204"/>
                <a:cs typeface="Arial"/>
              </a:rPr>
              <a:t>you think its CEO could be paid $739,031?</a:t>
            </a:r>
          </a:p>
          <a:p>
            <a:pPr lvl="0">
              <a:defRPr/>
            </a:pPr>
            <a:endParaRPr kumimoji="0" lang="en-US" sz="2300" b="1" i="1" u="none" strike="noStrike" kern="0" cap="none" spc="0" normalizeH="0" noProof="0" dirty="0">
              <a:ln>
                <a:noFill/>
              </a:ln>
              <a:solidFill>
                <a:srgbClr val="FFFF00"/>
              </a:solidFill>
              <a:effectLst/>
              <a:uLnTx/>
              <a:uFillTx/>
              <a:latin typeface="Calibri" panose="020F0502020204030204"/>
              <a:cs typeface="Arial"/>
            </a:endParaRPr>
          </a:p>
          <a:p>
            <a:pPr lvl="0">
              <a:defRPr/>
            </a:pPr>
            <a:r>
              <a:rPr lang="en-US" sz="2300" b="1" i="1" kern="0" dirty="0">
                <a:solidFill>
                  <a:srgbClr val="FFFF00"/>
                </a:solidFill>
                <a:latin typeface="Calibri" panose="020F0502020204030204"/>
                <a:cs typeface="Arial"/>
              </a:rPr>
              <a:t>How can someone with such a direct financial interest in MOC, be dictating what 40,000 physicians have to do to stay current?</a:t>
            </a:r>
            <a:endParaRPr kumimoji="0" lang="en-US" sz="2300" b="1" i="1" u="none" strike="noStrike" kern="0" cap="none" spc="0" normalizeH="0" noProof="0" dirty="0">
              <a:ln>
                <a:noFill/>
              </a:ln>
              <a:solidFill>
                <a:srgbClr val="FFFF00"/>
              </a:solidFill>
              <a:effectLst/>
              <a:uLnTx/>
              <a:uFillTx/>
              <a:latin typeface="Calibri" panose="020F0502020204030204"/>
              <a:cs typeface="Arial"/>
            </a:endParaRPr>
          </a:p>
          <a:p>
            <a:pPr lvl="0">
              <a:defRPr/>
            </a:pPr>
            <a:endParaRPr lang="en-US" sz="2300" b="1" i="1" kern="0" dirty="0">
              <a:solidFill>
                <a:srgbClr val="FFFF00"/>
              </a:solidFill>
              <a:latin typeface="Calibri" panose="020F0502020204030204"/>
              <a:cs typeface="Arial"/>
            </a:endParaRPr>
          </a:p>
          <a:p>
            <a:pPr lvl="0">
              <a:defRPr/>
            </a:pPr>
            <a:r>
              <a:rPr lang="en-US" sz="2300" b="1" i="1" kern="0" dirty="0">
                <a:solidFill>
                  <a:srgbClr val="FFFF00"/>
                </a:solidFill>
                <a:latin typeface="Calibri" panose="020F0502020204030204"/>
                <a:cs typeface="Arial"/>
              </a:rPr>
              <a:t>We often hear we are fortunate to have the “privilege of self regulation.”</a:t>
            </a:r>
          </a:p>
          <a:p>
            <a:pPr lvl="0">
              <a:defRPr/>
            </a:pPr>
            <a:r>
              <a:rPr lang="en-US" sz="2300" b="1" i="1" kern="0" dirty="0">
                <a:solidFill>
                  <a:srgbClr val="FFFF00"/>
                </a:solidFill>
                <a:latin typeface="Calibri" panose="020F0502020204030204"/>
                <a:cs typeface="Arial"/>
              </a:rPr>
              <a:t> But </a:t>
            </a:r>
            <a:r>
              <a:rPr lang="en-US" sz="2300" b="1" i="1" kern="0" dirty="0" err="1">
                <a:solidFill>
                  <a:srgbClr val="FFFF00"/>
                </a:solidFill>
                <a:latin typeface="Calibri" panose="020F0502020204030204"/>
                <a:cs typeface="Arial"/>
              </a:rPr>
              <a:t>i</a:t>
            </a:r>
            <a:r>
              <a:rPr kumimoji="0" lang="en-US" sz="2300" b="1" i="1" u="none" strike="noStrike" kern="0" cap="none" spc="0" normalizeH="0" noProof="0" dirty="0">
                <a:ln>
                  <a:noFill/>
                </a:ln>
                <a:solidFill>
                  <a:srgbClr val="FFFF00"/>
                </a:solidFill>
                <a:effectLst/>
                <a:uLnTx/>
                <a:uFillTx/>
                <a:latin typeface="Calibri" panose="020F0502020204030204"/>
                <a:cs typeface="Arial"/>
              </a:rPr>
              <a:t>s this really “self regulation” or  is it actually</a:t>
            </a:r>
          </a:p>
          <a:p>
            <a:pPr lvl="0">
              <a:defRPr/>
            </a:pPr>
            <a:r>
              <a:rPr kumimoji="0" lang="en-US" sz="2300" b="1" i="1" u="none" strike="noStrike" kern="0" cap="none" spc="0" normalizeH="0" noProof="0" dirty="0">
                <a:ln>
                  <a:noFill/>
                </a:ln>
                <a:solidFill>
                  <a:srgbClr val="FFFF00"/>
                </a:solidFill>
                <a:effectLst/>
                <a:uLnTx/>
                <a:uFillTx/>
                <a:latin typeface="Calibri" panose="020F0502020204030204"/>
                <a:cs typeface="Arial"/>
              </a:rPr>
              <a:t>“self-serving regulation” by a private, </a:t>
            </a:r>
          </a:p>
          <a:p>
            <a:pPr lvl="0">
              <a:defRPr/>
            </a:pPr>
            <a:r>
              <a:rPr kumimoji="0" lang="en-US" sz="2300" b="1" i="1" u="none" strike="noStrike" kern="0" cap="none" spc="0" normalizeH="0" noProof="0" dirty="0">
                <a:ln>
                  <a:noFill/>
                </a:ln>
                <a:solidFill>
                  <a:srgbClr val="FFFF00"/>
                </a:solidFill>
                <a:effectLst/>
                <a:uLnTx/>
                <a:uFillTx/>
                <a:latin typeface="Calibri" panose="020F0502020204030204"/>
                <a:cs typeface="Arial"/>
              </a:rPr>
              <a:t>non-governmental company.</a:t>
            </a:r>
            <a:endParaRPr lang="en-US" sz="2300" b="1" i="1" kern="0" baseline="0" dirty="0">
              <a:solidFill>
                <a:srgbClr val="FFFF00"/>
              </a:solidFill>
              <a:latin typeface="Calibri" panose="020F0502020204030204"/>
              <a:cs typeface="Arial"/>
            </a:endParaRPr>
          </a:p>
        </p:txBody>
      </p:sp>
    </p:spTree>
    <p:custDataLst>
      <p:tags r:id="rId1"/>
    </p:custDataLst>
    <p:extLst>
      <p:ext uri="{BB962C8B-B14F-4D97-AF65-F5344CB8AC3E}">
        <p14:creationId xmlns:p14="http://schemas.microsoft.com/office/powerpoint/2010/main" val="1163043854"/>
      </p:ext>
    </p:extLst>
  </p:cSld>
  <p:clrMapOvr>
    <a:masterClrMapping/>
  </p:clrMapOvr>
  <mc:AlternateContent xmlns:mc="http://schemas.openxmlformats.org/markup-compatibility/2006" xmlns:p14="http://schemas.microsoft.com/office/powerpoint/2010/main">
    <mc:Choice Requires="p14">
      <p:transition spd="slow" p14:dur="2000" advTm="79654"/>
    </mc:Choice>
    <mc:Fallback xmlns="">
      <p:transition spd="slow" advTm="79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9B169-FAD2-414F-87B9-3C0C28443A68}"/>
              </a:ext>
            </a:extLst>
          </p:cNvPr>
          <p:cNvPicPr>
            <a:picLocks noChangeAspect="1"/>
          </p:cNvPicPr>
          <p:nvPr/>
        </p:nvPicPr>
        <p:blipFill>
          <a:blip r:embed="rId3"/>
          <a:stretch>
            <a:fillRect/>
          </a:stretch>
        </p:blipFill>
        <p:spPr>
          <a:xfrm>
            <a:off x="388612" y="2646777"/>
            <a:ext cx="10249192" cy="2597536"/>
          </a:xfrm>
          <a:prstGeom prst="rect">
            <a:avLst/>
          </a:prstGeom>
        </p:spPr>
      </p:pic>
      <p:pic>
        <p:nvPicPr>
          <p:cNvPr id="5" name="Picture 4">
            <a:extLst>
              <a:ext uri="{FF2B5EF4-FFF2-40B4-BE49-F238E27FC236}">
                <a16:creationId xmlns:a16="http://schemas.microsoft.com/office/drawing/2014/main" id="{39550382-FC22-4D00-8228-B0DF0215DD8F}"/>
              </a:ext>
            </a:extLst>
          </p:cNvPr>
          <p:cNvPicPr>
            <a:picLocks noChangeAspect="1"/>
          </p:cNvPicPr>
          <p:nvPr/>
        </p:nvPicPr>
        <p:blipFill>
          <a:blip r:embed="rId4"/>
          <a:stretch>
            <a:fillRect/>
          </a:stretch>
        </p:blipFill>
        <p:spPr>
          <a:xfrm>
            <a:off x="388612" y="5255365"/>
            <a:ext cx="11574555" cy="1260133"/>
          </a:xfrm>
          <a:prstGeom prst="rect">
            <a:avLst/>
          </a:prstGeom>
        </p:spPr>
      </p:pic>
      <p:pic>
        <p:nvPicPr>
          <p:cNvPr id="2" name="Picture 1">
            <a:extLst>
              <a:ext uri="{FF2B5EF4-FFF2-40B4-BE49-F238E27FC236}">
                <a16:creationId xmlns:a16="http://schemas.microsoft.com/office/drawing/2014/main" id="{09C52068-38B9-4BAB-BF15-7F5CE196B6F4}"/>
              </a:ext>
            </a:extLst>
          </p:cNvPr>
          <p:cNvPicPr>
            <a:picLocks noChangeAspect="1"/>
          </p:cNvPicPr>
          <p:nvPr/>
        </p:nvPicPr>
        <p:blipFill>
          <a:blip r:embed="rId5"/>
          <a:stretch>
            <a:fillRect/>
          </a:stretch>
        </p:blipFill>
        <p:spPr>
          <a:xfrm>
            <a:off x="283105" y="-124988"/>
            <a:ext cx="10430107" cy="2672810"/>
          </a:xfrm>
          <a:prstGeom prst="rect">
            <a:avLst/>
          </a:prstGeom>
        </p:spPr>
      </p:pic>
      <p:cxnSp>
        <p:nvCxnSpPr>
          <p:cNvPr id="6" name="Straight Arrow Connector 5">
            <a:extLst>
              <a:ext uri="{FF2B5EF4-FFF2-40B4-BE49-F238E27FC236}">
                <a16:creationId xmlns:a16="http://schemas.microsoft.com/office/drawing/2014/main" id="{DEC2943D-9BF8-4066-9807-722F8EF66EEB}"/>
              </a:ext>
            </a:extLst>
          </p:cNvPr>
          <p:cNvCxnSpPr>
            <a:cxnSpLocks/>
          </p:cNvCxnSpPr>
          <p:nvPr/>
        </p:nvCxnSpPr>
        <p:spPr>
          <a:xfrm flipV="1">
            <a:off x="740979" y="6337738"/>
            <a:ext cx="1813035" cy="253034"/>
          </a:xfrm>
          <a:prstGeom prst="straightConnector1">
            <a:avLst/>
          </a:prstGeom>
          <a:noFill/>
          <a:ln w="95250" cap="flat" cmpd="sng" algn="ctr">
            <a:solidFill>
              <a:srgbClr val="FF0000"/>
            </a:solidFill>
            <a:prstDash val="solid"/>
            <a:miter lim="800000"/>
            <a:tailEnd type="arrow"/>
          </a:ln>
          <a:effectLst/>
        </p:spPr>
      </p:cxnSp>
      <p:sp>
        <p:nvSpPr>
          <p:cNvPr id="11" name="Line 14">
            <a:extLst>
              <a:ext uri="{FF2B5EF4-FFF2-40B4-BE49-F238E27FC236}">
                <a16:creationId xmlns:a16="http://schemas.microsoft.com/office/drawing/2014/main" id="{57DEE413-2618-4F20-B90C-F5621448E638}"/>
              </a:ext>
            </a:extLst>
          </p:cNvPr>
          <p:cNvSpPr>
            <a:spLocks noChangeShapeType="1"/>
          </p:cNvSpPr>
          <p:nvPr/>
        </p:nvSpPr>
        <p:spPr bwMode="auto">
          <a:xfrm flipV="1">
            <a:off x="3536391" y="6337738"/>
            <a:ext cx="6492512" cy="18100"/>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Arial"/>
            </a:endParaRPr>
          </a:p>
        </p:txBody>
      </p:sp>
      <p:sp>
        <p:nvSpPr>
          <p:cNvPr id="9" name="Line 14">
            <a:extLst>
              <a:ext uri="{FF2B5EF4-FFF2-40B4-BE49-F238E27FC236}">
                <a16:creationId xmlns:a16="http://schemas.microsoft.com/office/drawing/2014/main" id="{E321826C-B6E7-4FE1-A205-F1955A0D061B}"/>
              </a:ext>
            </a:extLst>
          </p:cNvPr>
          <p:cNvSpPr>
            <a:spLocks noChangeShapeType="1"/>
          </p:cNvSpPr>
          <p:nvPr/>
        </p:nvSpPr>
        <p:spPr bwMode="auto">
          <a:xfrm>
            <a:off x="3883742" y="6201122"/>
            <a:ext cx="4392561" cy="0"/>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Arial"/>
            </a:endParaRPr>
          </a:p>
        </p:txBody>
      </p:sp>
      <p:sp>
        <p:nvSpPr>
          <p:cNvPr id="12" name="TextBox 11">
            <a:extLst>
              <a:ext uri="{FF2B5EF4-FFF2-40B4-BE49-F238E27FC236}">
                <a16:creationId xmlns:a16="http://schemas.microsoft.com/office/drawing/2014/main" id="{E9B4B429-0F33-4158-96A0-3A4070F33E72}"/>
              </a:ext>
            </a:extLst>
          </p:cNvPr>
          <p:cNvSpPr txBox="1"/>
          <p:nvPr/>
        </p:nvSpPr>
        <p:spPr>
          <a:xfrm rot="20602416">
            <a:off x="2336662" y="1692736"/>
            <a:ext cx="6114124" cy="2554545"/>
          </a:xfrm>
          <a:prstGeom prst="rect">
            <a:avLst/>
          </a:prstGeom>
          <a:solidFill>
            <a:srgbClr val="4F81B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a:ln>
                  <a:noFill/>
                </a:ln>
                <a:solidFill>
                  <a:srgbClr val="FFFF00"/>
                </a:solidFill>
                <a:effectLst/>
                <a:uLnTx/>
                <a:uFillTx/>
                <a:latin typeface="Calibri" panose="020F0502020204030204"/>
                <a:ea typeface="+mn-ea"/>
                <a:cs typeface="Arial"/>
              </a:rPr>
              <a:t>Why are physicians held to a more stringent standard than American Board of Radiology board members?</a:t>
            </a:r>
          </a:p>
        </p:txBody>
      </p:sp>
    </p:spTree>
    <p:custDataLst>
      <p:tags r:id="rId1"/>
    </p:custDataLst>
    <p:extLst>
      <p:ext uri="{BB962C8B-B14F-4D97-AF65-F5344CB8AC3E}">
        <p14:creationId xmlns:p14="http://schemas.microsoft.com/office/powerpoint/2010/main" val="1630352243"/>
      </p:ext>
    </p:extLst>
  </p:cSld>
  <p:clrMapOvr>
    <a:masterClrMapping/>
  </p:clrMapOvr>
  <mc:AlternateContent xmlns:mc="http://schemas.openxmlformats.org/markup-compatibility/2006" xmlns:p14="http://schemas.microsoft.com/office/powerpoint/2010/main">
    <mc:Choice Requires="p14">
      <p:transition spd="slow" p14:dur="2000" advTm="43284"/>
    </mc:Choice>
    <mc:Fallback xmlns="">
      <p:transition spd="slow" advTm="432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26182-67B7-4A7A-9E27-9763F1DEBD63}"/>
              </a:ext>
            </a:extLst>
          </p:cNvPr>
          <p:cNvPicPr>
            <a:picLocks noChangeAspect="1"/>
          </p:cNvPicPr>
          <p:nvPr/>
        </p:nvPicPr>
        <p:blipFill>
          <a:blip r:embed="rId3"/>
          <a:stretch>
            <a:fillRect/>
          </a:stretch>
        </p:blipFill>
        <p:spPr>
          <a:xfrm>
            <a:off x="1214437" y="1948514"/>
            <a:ext cx="10265014" cy="4606738"/>
          </a:xfrm>
          <a:prstGeom prst="rect">
            <a:avLst/>
          </a:prstGeom>
        </p:spPr>
      </p:pic>
      <p:pic>
        <p:nvPicPr>
          <p:cNvPr id="3" name="Picture 2">
            <a:extLst>
              <a:ext uri="{FF2B5EF4-FFF2-40B4-BE49-F238E27FC236}">
                <a16:creationId xmlns:a16="http://schemas.microsoft.com/office/drawing/2014/main" id="{794D765C-D758-4292-B3D3-65ABE1DE1EB1}"/>
              </a:ext>
            </a:extLst>
          </p:cNvPr>
          <p:cNvPicPr>
            <a:picLocks noChangeAspect="1"/>
          </p:cNvPicPr>
          <p:nvPr/>
        </p:nvPicPr>
        <p:blipFill>
          <a:blip r:embed="rId4"/>
          <a:stretch>
            <a:fillRect/>
          </a:stretch>
        </p:blipFill>
        <p:spPr>
          <a:xfrm>
            <a:off x="1481138" y="36048"/>
            <a:ext cx="9496425" cy="2133600"/>
          </a:xfrm>
          <a:prstGeom prst="rect">
            <a:avLst/>
          </a:prstGeom>
        </p:spPr>
      </p:pic>
      <p:pic>
        <p:nvPicPr>
          <p:cNvPr id="6" name="Picture 5">
            <a:extLst>
              <a:ext uri="{FF2B5EF4-FFF2-40B4-BE49-F238E27FC236}">
                <a16:creationId xmlns:a16="http://schemas.microsoft.com/office/drawing/2014/main" id="{EB362D84-E66D-4786-83DC-FB3083D40FEB}"/>
              </a:ext>
            </a:extLst>
          </p:cNvPr>
          <p:cNvPicPr>
            <a:picLocks noChangeAspect="1"/>
          </p:cNvPicPr>
          <p:nvPr/>
        </p:nvPicPr>
        <p:blipFill>
          <a:blip r:embed="rId5"/>
          <a:stretch>
            <a:fillRect/>
          </a:stretch>
        </p:blipFill>
        <p:spPr>
          <a:xfrm>
            <a:off x="442912" y="2133600"/>
            <a:ext cx="11306175" cy="2324100"/>
          </a:xfrm>
          <a:prstGeom prst="rect">
            <a:avLst/>
          </a:prstGeom>
        </p:spPr>
      </p:pic>
      <p:sp>
        <p:nvSpPr>
          <p:cNvPr id="5" name="TextBox 4">
            <a:extLst>
              <a:ext uri="{FF2B5EF4-FFF2-40B4-BE49-F238E27FC236}">
                <a16:creationId xmlns:a16="http://schemas.microsoft.com/office/drawing/2014/main" id="{6351DB79-2BEA-4BCA-BBBF-AB2BAA2D571D}"/>
              </a:ext>
            </a:extLst>
          </p:cNvPr>
          <p:cNvSpPr txBox="1"/>
          <p:nvPr/>
        </p:nvSpPr>
        <p:spPr>
          <a:xfrm>
            <a:off x="-1" y="36048"/>
            <a:ext cx="6114124" cy="3539430"/>
          </a:xfrm>
          <a:prstGeom prst="rect">
            <a:avLst/>
          </a:prstGeom>
          <a:solidFill>
            <a:srgbClr val="4F81BD"/>
          </a:solidFill>
        </p:spPr>
        <p:txBody>
          <a:bodyPr wrap="square" rtlCol="0">
            <a:spAutoFit/>
          </a:bodyPr>
          <a:lstStyle/>
          <a:p>
            <a:pPr>
              <a:defRPr/>
            </a:pPr>
            <a:r>
              <a:rPr lang="en-US" sz="3200" b="1" i="1" u="sng" kern="0" dirty="0">
                <a:solidFill>
                  <a:srgbClr val="FFFF00"/>
                </a:solidFill>
                <a:latin typeface="Calibri" panose="020F0502020204030204"/>
                <a:cs typeface="Arial"/>
              </a:rPr>
              <a:t>What more does ABR require?</a:t>
            </a:r>
          </a:p>
          <a:p>
            <a:pPr>
              <a:defRPr/>
            </a:pPr>
            <a:r>
              <a:rPr lang="en-US" sz="3200" b="1" i="1" kern="0" dirty="0">
                <a:solidFill>
                  <a:srgbClr val="FFFF00"/>
                </a:solidFill>
                <a:latin typeface="Calibri" panose="020F0502020204030204"/>
                <a:cs typeface="Arial"/>
              </a:rPr>
              <a:t>--- Formative tests which you can fail without losing certification</a:t>
            </a:r>
          </a:p>
          <a:p>
            <a:pPr>
              <a:defRPr/>
            </a:pPr>
            <a:r>
              <a:rPr lang="en-US" sz="3200" b="1" i="1" kern="0" dirty="0">
                <a:solidFill>
                  <a:srgbClr val="FFFF00"/>
                </a:solidFill>
                <a:latin typeface="Calibri" panose="020F0502020204030204"/>
                <a:cs typeface="Arial"/>
              </a:rPr>
              <a:t>--- Practice Improvement Modules that are either worthless or we already do them</a:t>
            </a:r>
          </a:p>
          <a:p>
            <a:pPr>
              <a:defRPr/>
            </a:pPr>
            <a:r>
              <a:rPr lang="en-US" sz="3200" b="1" i="1" kern="0" dirty="0">
                <a:solidFill>
                  <a:srgbClr val="FFFF00"/>
                </a:solidFill>
                <a:latin typeface="Calibri" panose="020F0502020204030204"/>
                <a:cs typeface="Arial"/>
              </a:rPr>
              <a:t>--- 4x the annual fees</a:t>
            </a:r>
          </a:p>
        </p:txBody>
      </p:sp>
      <p:sp>
        <p:nvSpPr>
          <p:cNvPr id="7" name="TextBox 6">
            <a:extLst>
              <a:ext uri="{FF2B5EF4-FFF2-40B4-BE49-F238E27FC236}">
                <a16:creationId xmlns:a16="http://schemas.microsoft.com/office/drawing/2014/main" id="{E460B471-D51D-49FA-8ABA-C7C9985BDA91}"/>
              </a:ext>
            </a:extLst>
          </p:cNvPr>
          <p:cNvSpPr txBox="1"/>
          <p:nvPr/>
        </p:nvSpPr>
        <p:spPr>
          <a:xfrm>
            <a:off x="6272212" y="36048"/>
            <a:ext cx="5919788" cy="3046988"/>
          </a:xfrm>
          <a:prstGeom prst="rect">
            <a:avLst/>
          </a:prstGeom>
          <a:solidFill>
            <a:srgbClr val="4F81BD"/>
          </a:solidFill>
        </p:spPr>
        <p:txBody>
          <a:bodyPr wrap="square" rtlCol="0">
            <a:spAutoFit/>
          </a:bodyPr>
          <a:lstStyle/>
          <a:p>
            <a:pPr>
              <a:defRPr/>
            </a:pPr>
            <a:r>
              <a:rPr lang="en-US" sz="3200" b="1" i="1" u="sng" kern="0" dirty="0">
                <a:solidFill>
                  <a:srgbClr val="FFFF00"/>
                </a:solidFill>
                <a:latin typeface="Calibri" panose="020F0502020204030204"/>
                <a:cs typeface="Arial"/>
              </a:rPr>
              <a:t>What more does NBPAS require?</a:t>
            </a:r>
          </a:p>
          <a:p>
            <a:pPr>
              <a:defRPr/>
            </a:pPr>
            <a:r>
              <a:rPr lang="en-US" sz="3200" b="1" i="1" kern="0" dirty="0">
                <a:solidFill>
                  <a:srgbClr val="FFFF00"/>
                </a:solidFill>
                <a:latin typeface="Calibri" panose="020F0502020204030204"/>
                <a:cs typeface="Arial"/>
              </a:rPr>
              <a:t>---For procedural specialties, active hospital/facility privileges</a:t>
            </a:r>
          </a:p>
          <a:p>
            <a:pPr>
              <a:defRPr/>
            </a:pPr>
            <a:r>
              <a:rPr lang="en-US" sz="3200" b="1" i="1" kern="0" dirty="0">
                <a:solidFill>
                  <a:srgbClr val="FFFF00"/>
                </a:solidFill>
                <a:latin typeface="Calibri" panose="020F0502020204030204"/>
                <a:cs typeface="Arial"/>
              </a:rPr>
              <a:t>---Clinical privileges must have not been permanently revoked.</a:t>
            </a:r>
          </a:p>
          <a:p>
            <a:pPr>
              <a:defRPr/>
            </a:pPr>
            <a:r>
              <a:rPr lang="en-US" sz="3200" b="1" i="1" kern="0" dirty="0">
                <a:solidFill>
                  <a:srgbClr val="FFFF00"/>
                </a:solidFill>
                <a:latin typeface="Calibri" panose="020F0502020204030204"/>
                <a:cs typeface="Arial"/>
              </a:rPr>
              <a:t>---1/4 the annual fees</a:t>
            </a:r>
          </a:p>
        </p:txBody>
      </p:sp>
    </p:spTree>
    <p:custDataLst>
      <p:tags r:id="rId1"/>
    </p:custDataLst>
    <p:extLst>
      <p:ext uri="{BB962C8B-B14F-4D97-AF65-F5344CB8AC3E}">
        <p14:creationId xmlns:p14="http://schemas.microsoft.com/office/powerpoint/2010/main" val="2053617835"/>
      </p:ext>
    </p:extLst>
  </p:cSld>
  <p:clrMapOvr>
    <a:masterClrMapping/>
  </p:clrMapOvr>
  <mc:AlternateContent xmlns:mc="http://schemas.openxmlformats.org/markup-compatibility/2006" xmlns:p14="http://schemas.microsoft.com/office/powerpoint/2010/main">
    <mc:Choice Requires="p14">
      <p:transition spd="slow" p14:dur="2000" advTm="108958"/>
    </mc:Choice>
    <mc:Fallback xmlns="">
      <p:transition spd="slow" advTm="108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3"/>
          <p:cNvSpPr>
            <a:spLocks noGrp="1" noChangeArrowheads="1"/>
          </p:cNvSpPr>
          <p:nvPr>
            <p:ph type="body" idx="4294967295"/>
          </p:nvPr>
        </p:nvSpPr>
        <p:spPr>
          <a:xfrm>
            <a:off x="1386788" y="2482865"/>
            <a:ext cx="9418424" cy="3567313"/>
          </a:xfrm>
        </p:spPr>
        <p:txBody>
          <a:bodyPr/>
          <a:lstStyle/>
          <a:p>
            <a:pPr marL="142875" lvl="0" indent="-142875">
              <a:buClr>
                <a:srgbClr val="FF6201"/>
              </a:buClr>
              <a:buFont typeface="Times" panose="02020603050405020304" pitchFamily="18" charset="0"/>
              <a:buChar char="•"/>
            </a:pPr>
            <a:r>
              <a:rPr lang="en-US" sz="2000" b="1" dirty="0">
                <a:solidFill>
                  <a:srgbClr val="000000"/>
                </a:solidFill>
                <a:cs typeface="Arial"/>
              </a:rPr>
              <a:t>National Board of Physicians and Surgeons (NBPAS) is an alternative certification board intended to provide choice and disrupt the monopoly of the ABMS Member Boards.</a:t>
            </a:r>
          </a:p>
          <a:p>
            <a:pPr marL="142875" lvl="0" indent="-142875">
              <a:buClr>
                <a:srgbClr val="FF6201"/>
              </a:buClr>
              <a:buFont typeface="Times" panose="02020603050405020304" pitchFamily="18" charset="0"/>
              <a:buChar char="•"/>
            </a:pPr>
            <a:r>
              <a:rPr lang="en-US" sz="2000" b="1" dirty="0">
                <a:solidFill>
                  <a:srgbClr val="000000"/>
                </a:solidFill>
                <a:cs typeface="Arial"/>
              </a:rPr>
              <a:t>NBPAS supports initial ABMS member board certification and requires it for continuing NBPAS certification.</a:t>
            </a:r>
          </a:p>
          <a:p>
            <a:pPr marL="142875" lvl="0" indent="-142875">
              <a:buClr>
                <a:srgbClr val="FF6201"/>
              </a:buClr>
              <a:buFont typeface="Times" panose="02020603050405020304" pitchFamily="18" charset="0"/>
              <a:buChar char="•"/>
            </a:pPr>
            <a:r>
              <a:rPr lang="en-US" sz="2000" b="1" dirty="0">
                <a:solidFill>
                  <a:srgbClr val="000000"/>
                </a:solidFill>
                <a:cs typeface="Arial"/>
              </a:rPr>
              <a:t>NBPAS opposes the testing and time-wasting administrative tasks required by MOC and replaces them with ACCME accredited CME</a:t>
            </a:r>
          </a:p>
        </p:txBody>
      </p:sp>
      <p:sp>
        <p:nvSpPr>
          <p:cNvPr id="672772" name="Rectangle 5"/>
          <p:cNvSpPr>
            <a:spLocks noChangeArrowheads="1"/>
          </p:cNvSpPr>
          <p:nvPr/>
        </p:nvSpPr>
        <p:spPr bwMode="auto">
          <a:xfrm>
            <a:off x="2783147" y="5219357"/>
            <a:ext cx="6811287" cy="1009379"/>
          </a:xfrm>
          <a:prstGeom prst="rect">
            <a:avLst/>
          </a:prstGeom>
          <a:noFill/>
          <a:ln w="9525">
            <a:noFill/>
            <a:miter lim="800000"/>
            <a:headEnd/>
            <a:tailEnd/>
          </a:ln>
        </p:spPr>
        <p:txBody>
          <a:bodyPr>
            <a:spAutoFit/>
          </a:bodyPr>
          <a:lstStyle/>
          <a:p>
            <a:pPr marL="0" marR="0" lvl="0" indent="0" algn="l" defTabSz="840791" rtl="0" eaLnBrk="1" fontAlgn="base" latinLnBrk="0" hangingPunct="1">
              <a:lnSpc>
                <a:spcPct val="100000"/>
              </a:lnSpc>
              <a:spcBef>
                <a:spcPct val="0"/>
              </a:spcBef>
              <a:spcAft>
                <a:spcPct val="0"/>
              </a:spcAft>
              <a:buClrTx/>
              <a:buSzTx/>
              <a:buFontTx/>
              <a:buNone/>
              <a:tabLst/>
              <a:defRPr/>
            </a:pPr>
            <a:r>
              <a:rPr kumimoji="0" lang="en-US" altLang="en-US" sz="5959" b="1" i="0" u="none" strike="noStrike" kern="1200" cap="none" spc="0" normalizeH="0" baseline="0" noProof="0" dirty="0">
                <a:ln>
                  <a:noFill/>
                </a:ln>
                <a:solidFill>
                  <a:srgbClr val="F8202F"/>
                </a:solidFill>
                <a:effectLst/>
                <a:uLnTx/>
                <a:uFillTx/>
                <a:latin typeface="Arial"/>
                <a:ea typeface="+mn-ea"/>
                <a:cs typeface="Arial" charset="0"/>
              </a:rPr>
              <a:t>www.NBPAS.org</a:t>
            </a:r>
          </a:p>
        </p:txBody>
      </p:sp>
      <p:pic>
        <p:nvPicPr>
          <p:cNvPr id="6" name="Picture 5">
            <a:extLst>
              <a:ext uri="{FF2B5EF4-FFF2-40B4-BE49-F238E27FC236}">
                <a16:creationId xmlns:a16="http://schemas.microsoft.com/office/drawing/2014/main" id="{79AF095B-1053-4F68-B086-6559CBE26DE5}"/>
              </a:ext>
            </a:extLst>
          </p:cNvPr>
          <p:cNvPicPr>
            <a:picLocks noChangeAspect="1"/>
          </p:cNvPicPr>
          <p:nvPr/>
        </p:nvPicPr>
        <p:blipFill>
          <a:blip r:embed="rId2"/>
          <a:stretch>
            <a:fillRect/>
          </a:stretch>
        </p:blipFill>
        <p:spPr>
          <a:xfrm>
            <a:off x="1214437" y="0"/>
            <a:ext cx="9496425" cy="2133600"/>
          </a:xfrm>
          <a:prstGeom prst="rect">
            <a:avLst/>
          </a:prstGeom>
        </p:spPr>
      </p:pic>
    </p:spTree>
    <p:extLst>
      <p:ext uri="{BB962C8B-B14F-4D97-AF65-F5344CB8AC3E}">
        <p14:creationId xmlns:p14="http://schemas.microsoft.com/office/powerpoint/2010/main" val="3884274484"/>
      </p:ext>
    </p:extLst>
  </p:cSld>
  <p:clrMapOvr>
    <a:masterClrMapping/>
  </p:clrMapOvr>
  <mc:AlternateContent xmlns:mc="http://schemas.openxmlformats.org/markup-compatibility/2006" xmlns:p14="http://schemas.microsoft.com/office/powerpoint/2010/main">
    <mc:Choice Requires="p14">
      <p:transition spd="slow" p14:dur="2000" advTm="27763"/>
    </mc:Choice>
    <mc:Fallback xmlns="">
      <p:transition spd="slow" advTm="27763"/>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FB68A-CB53-4C50-A5B3-2FA2A6933371}"/>
              </a:ext>
            </a:extLst>
          </p:cNvPr>
          <p:cNvPicPr>
            <a:picLocks noChangeAspect="1"/>
          </p:cNvPicPr>
          <p:nvPr/>
        </p:nvPicPr>
        <p:blipFill>
          <a:blip r:embed="rId2"/>
          <a:stretch>
            <a:fillRect/>
          </a:stretch>
        </p:blipFill>
        <p:spPr>
          <a:xfrm>
            <a:off x="622788" y="0"/>
            <a:ext cx="10946423" cy="6858000"/>
          </a:xfrm>
          <a:prstGeom prst="rect">
            <a:avLst/>
          </a:prstGeom>
        </p:spPr>
      </p:pic>
    </p:spTree>
    <p:extLst>
      <p:ext uri="{BB962C8B-B14F-4D97-AF65-F5344CB8AC3E}">
        <p14:creationId xmlns:p14="http://schemas.microsoft.com/office/powerpoint/2010/main" val="923149186"/>
      </p:ext>
    </p:extLst>
  </p:cSld>
  <p:clrMapOvr>
    <a:masterClrMapping/>
  </p:clrMapOvr>
  <mc:AlternateContent xmlns:mc="http://schemas.openxmlformats.org/markup-compatibility/2006" xmlns:p14="http://schemas.microsoft.com/office/powerpoint/2010/main">
    <mc:Choice Requires="p14">
      <p:transition spd="slow" p14:dur="2000" advTm="21723"/>
    </mc:Choice>
    <mc:Fallback xmlns="">
      <p:transition spd="slow" advTm="2172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889686" y="23356"/>
            <a:ext cx="9747173" cy="1175249"/>
          </a:xfrm>
          <a:solidFill>
            <a:schemeClr val="tx2"/>
          </a:solidFill>
        </p:spPr>
        <p:txBody>
          <a:bodyPr/>
          <a:lstStyle/>
          <a:p>
            <a:pPr eaLnBrk="1" hangingPunct="1">
              <a:defRPr/>
            </a:pPr>
            <a:r>
              <a:rPr lang="en-US" altLang="en-US" sz="3575" b="1" dirty="0">
                <a:solidFill>
                  <a:schemeClr val="bg1">
                    <a:lumMod val="65000"/>
                  </a:schemeClr>
                </a:solidFill>
              </a:rPr>
              <a:t>      NBPAS Fees and Application</a:t>
            </a:r>
          </a:p>
        </p:txBody>
      </p:sp>
      <p:sp>
        <p:nvSpPr>
          <p:cNvPr id="672770" name="Rectangle 3"/>
          <p:cNvSpPr>
            <a:spLocks noGrp="1" noChangeArrowheads="1"/>
          </p:cNvSpPr>
          <p:nvPr>
            <p:ph type="body" idx="4294967295"/>
          </p:nvPr>
        </p:nvSpPr>
        <p:spPr>
          <a:xfrm>
            <a:off x="1782185" y="1309934"/>
            <a:ext cx="8173545" cy="4495135"/>
          </a:xfrm>
        </p:spPr>
        <p:txBody>
          <a:bodyPr/>
          <a:lstStyle/>
          <a:p>
            <a:pPr eaLnBrk="1" hangingPunct="1">
              <a:lnSpc>
                <a:spcPct val="80000"/>
              </a:lnSpc>
            </a:pPr>
            <a:r>
              <a:rPr lang="en-US" altLang="en-US" sz="2600" b="1" dirty="0"/>
              <a:t>NBPAS is a not for profit 501(c)(3) organization</a:t>
            </a:r>
          </a:p>
          <a:p>
            <a:pPr eaLnBrk="1" hangingPunct="1">
              <a:lnSpc>
                <a:spcPct val="80000"/>
              </a:lnSpc>
            </a:pPr>
            <a:r>
              <a:rPr lang="en-US" altLang="en-US" sz="2600" b="1" dirty="0"/>
              <a:t>Board members are high profile, thought leaders representing most ABMS/AOA specialties</a:t>
            </a:r>
          </a:p>
          <a:p>
            <a:pPr eaLnBrk="1" hangingPunct="1">
              <a:lnSpc>
                <a:spcPct val="80000"/>
              </a:lnSpc>
            </a:pPr>
            <a:r>
              <a:rPr lang="en-US" altLang="en-US" sz="2600" b="1" dirty="0"/>
              <a:t>Fees</a:t>
            </a:r>
            <a:r>
              <a:rPr lang="en-US" altLang="en-US" sz="2600" dirty="0"/>
              <a:t> </a:t>
            </a:r>
            <a:r>
              <a:rPr lang="en-US" altLang="en-US" sz="2600" b="1" dirty="0"/>
              <a:t>are very low, only cover costs ($450,000 annual revenue equals its expenses)</a:t>
            </a:r>
          </a:p>
          <a:p>
            <a:pPr eaLnBrk="1" hangingPunct="1">
              <a:lnSpc>
                <a:spcPct val="80000"/>
              </a:lnSpc>
            </a:pPr>
            <a:r>
              <a:rPr lang="en-US" altLang="en-US" sz="2600" b="1" dirty="0"/>
              <a:t>Physician management and board members are unpaid</a:t>
            </a:r>
          </a:p>
          <a:p>
            <a:pPr eaLnBrk="1" hangingPunct="1">
              <a:lnSpc>
                <a:spcPct val="80000"/>
              </a:lnSpc>
            </a:pPr>
            <a:r>
              <a:rPr lang="en-US" altLang="en-US" sz="2600" b="1" dirty="0"/>
              <a:t>Governance: transparent, not-for-profit, two year board terms, COI protections</a:t>
            </a:r>
          </a:p>
        </p:txBody>
      </p:sp>
      <p:sp>
        <p:nvSpPr>
          <p:cNvPr id="672772" name="Rectangle 5"/>
          <p:cNvSpPr>
            <a:spLocks noChangeArrowheads="1"/>
          </p:cNvSpPr>
          <p:nvPr/>
        </p:nvSpPr>
        <p:spPr bwMode="auto">
          <a:xfrm>
            <a:off x="2463313" y="5300379"/>
            <a:ext cx="6811287" cy="1009379"/>
          </a:xfrm>
          <a:prstGeom prst="rect">
            <a:avLst/>
          </a:prstGeom>
          <a:noFill/>
          <a:ln w="9525">
            <a:noFill/>
            <a:miter lim="800000"/>
            <a:headEnd/>
            <a:tailEnd/>
          </a:ln>
        </p:spPr>
        <p:txBody>
          <a:bodyPr>
            <a:spAutoFit/>
          </a:bodyPr>
          <a:lstStyle/>
          <a:p>
            <a:pPr marL="0" marR="0" lvl="0" indent="0" algn="l" defTabSz="840791" rtl="0" eaLnBrk="1" fontAlgn="base" latinLnBrk="0" hangingPunct="1">
              <a:lnSpc>
                <a:spcPct val="100000"/>
              </a:lnSpc>
              <a:spcBef>
                <a:spcPct val="0"/>
              </a:spcBef>
              <a:spcAft>
                <a:spcPct val="0"/>
              </a:spcAft>
              <a:buClrTx/>
              <a:buSzTx/>
              <a:buFontTx/>
              <a:buNone/>
              <a:tabLst/>
              <a:defRPr/>
            </a:pPr>
            <a:r>
              <a:rPr kumimoji="0" lang="en-US" altLang="en-US" sz="5959" b="1" i="0" u="none" strike="noStrike" kern="1200" cap="none" spc="0" normalizeH="0" baseline="0" noProof="0">
                <a:ln>
                  <a:noFill/>
                </a:ln>
                <a:solidFill>
                  <a:srgbClr val="F8202F"/>
                </a:solidFill>
                <a:effectLst/>
                <a:uLnTx/>
                <a:uFillTx/>
                <a:latin typeface="Arial"/>
                <a:ea typeface="+mn-ea"/>
                <a:cs typeface="Arial" charset="0"/>
              </a:rPr>
              <a:t>www.NBPAS.org</a:t>
            </a:r>
          </a:p>
        </p:txBody>
      </p:sp>
      <p:pic>
        <p:nvPicPr>
          <p:cNvPr id="3" name="Picture 2" descr="A close up of a sign&#10;&#10;Description automatically generated">
            <a:extLst>
              <a:ext uri="{FF2B5EF4-FFF2-40B4-BE49-F238E27FC236}">
                <a16:creationId xmlns:a16="http://schemas.microsoft.com/office/drawing/2014/main" id="{E74F3D70-15E1-3C48-BFA7-C46859531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29" y="185127"/>
            <a:ext cx="1557403" cy="851705"/>
          </a:xfrm>
          <a:prstGeom prst="rect">
            <a:avLst/>
          </a:prstGeom>
        </p:spPr>
      </p:pic>
    </p:spTree>
    <p:extLst>
      <p:ext uri="{BB962C8B-B14F-4D97-AF65-F5344CB8AC3E}">
        <p14:creationId xmlns:p14="http://schemas.microsoft.com/office/powerpoint/2010/main" val="876045419"/>
      </p:ext>
    </p:extLst>
  </p:cSld>
  <p:clrMapOvr>
    <a:masterClrMapping/>
  </p:clrMapOvr>
  <mc:AlternateContent xmlns:mc="http://schemas.openxmlformats.org/markup-compatibility/2006" xmlns:p14="http://schemas.microsoft.com/office/powerpoint/2010/main">
    <mc:Choice Requires="p14">
      <p:transition spd="slow" p14:dur="2000" advTm="30018"/>
    </mc:Choice>
    <mc:Fallback xmlns="">
      <p:transition spd="slow" advTm="3001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BA5B9D-CD7E-427D-BC37-039154643044}"/>
              </a:ext>
            </a:extLst>
          </p:cNvPr>
          <p:cNvPicPr>
            <a:picLocks noChangeAspect="1"/>
          </p:cNvPicPr>
          <p:nvPr/>
        </p:nvPicPr>
        <p:blipFill>
          <a:blip r:embed="rId3"/>
          <a:stretch>
            <a:fillRect/>
          </a:stretch>
        </p:blipFill>
        <p:spPr>
          <a:xfrm>
            <a:off x="0" y="113595"/>
            <a:ext cx="8378548" cy="6630810"/>
          </a:xfrm>
          <a:prstGeom prst="rect">
            <a:avLst/>
          </a:prstGeom>
        </p:spPr>
      </p:pic>
      <p:sp>
        <p:nvSpPr>
          <p:cNvPr id="5" name="TextBox 4">
            <a:extLst>
              <a:ext uri="{FF2B5EF4-FFF2-40B4-BE49-F238E27FC236}">
                <a16:creationId xmlns:a16="http://schemas.microsoft.com/office/drawing/2014/main" id="{ADD52AE3-D49F-4781-BC93-F26794F010D7}"/>
              </a:ext>
            </a:extLst>
          </p:cNvPr>
          <p:cNvSpPr txBox="1"/>
          <p:nvPr/>
        </p:nvSpPr>
        <p:spPr>
          <a:xfrm>
            <a:off x="8049986" y="420624"/>
            <a:ext cx="344532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DOJ opinion letter on MOC states MOC may have the effect of “harming competition and increasing the cost of healthcare services”</a:t>
            </a:r>
          </a:p>
        </p:txBody>
      </p:sp>
      <p:sp>
        <p:nvSpPr>
          <p:cNvPr id="6" name="TextBox 5">
            <a:extLst>
              <a:ext uri="{FF2B5EF4-FFF2-40B4-BE49-F238E27FC236}">
                <a16:creationId xmlns:a16="http://schemas.microsoft.com/office/drawing/2014/main" id="{8C8DE407-94DB-463D-A2C1-F373E38B97F2}"/>
              </a:ext>
            </a:extLst>
          </p:cNvPr>
          <p:cNvSpPr txBox="1"/>
          <p:nvPr/>
        </p:nvSpPr>
        <p:spPr>
          <a:xfrm>
            <a:off x="7961496" y="2737919"/>
            <a:ext cx="344532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ABMS may do so “by imposing overly burdensome conditions on physicians who wish to maintain their certification.”</a:t>
            </a:r>
          </a:p>
        </p:txBody>
      </p:sp>
      <p:sp>
        <p:nvSpPr>
          <p:cNvPr id="7" name="TextBox 6">
            <a:extLst>
              <a:ext uri="{FF2B5EF4-FFF2-40B4-BE49-F238E27FC236}">
                <a16:creationId xmlns:a16="http://schemas.microsoft.com/office/drawing/2014/main" id="{6403DED3-F31E-44B6-A094-7051788A3B06}"/>
              </a:ext>
            </a:extLst>
          </p:cNvPr>
          <p:cNvSpPr txBox="1"/>
          <p:nvPr/>
        </p:nvSpPr>
        <p:spPr>
          <a:xfrm>
            <a:off x="7961496" y="5161733"/>
            <a:ext cx="34453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DOJ opinion letter encourages competition</a:t>
            </a:r>
            <a:r>
              <a:rPr kumimoji="0" lang="en-US" sz="2400" b="1" i="0" u="none" strike="noStrike" kern="1200" cap="none" spc="0" normalizeH="0" noProof="0" dirty="0">
                <a:ln>
                  <a:noFill/>
                </a:ln>
                <a:solidFill>
                  <a:srgbClr val="FF0000"/>
                </a:solidFill>
                <a:effectLst/>
                <a:uLnTx/>
                <a:uFillTx/>
                <a:latin typeface="Calibri" panose="020F0502020204030204"/>
                <a:ea typeface="+mn-ea"/>
                <a:cs typeface="+mn-cs"/>
              </a:rPr>
              <a:t> in certification</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93465029"/>
      </p:ext>
    </p:extLst>
  </p:cSld>
  <p:clrMapOvr>
    <a:masterClrMapping/>
  </p:clrMapOvr>
  <mc:AlternateContent xmlns:mc="http://schemas.openxmlformats.org/markup-compatibility/2006" xmlns:p14="http://schemas.microsoft.com/office/powerpoint/2010/main">
    <mc:Choice Requires="p14">
      <p:transition spd="slow" p14:dur="2000" advTm="34703"/>
    </mc:Choice>
    <mc:Fallback xmlns="">
      <p:transition spd="slow" advTm="34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9DCE0-A578-42FD-B359-8AFE7DBBCF03}"/>
              </a:ext>
            </a:extLst>
          </p:cNvPr>
          <p:cNvSpPr txBox="1"/>
          <p:nvPr/>
        </p:nvSpPr>
        <p:spPr>
          <a:xfrm>
            <a:off x="256759" y="1336256"/>
            <a:ext cx="10952523" cy="43088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a:rPr>
              <a:t>Help</a:t>
            </a:r>
            <a:r>
              <a:rPr kumimoji="0" lang="en-US" sz="2400" b="1" i="0" u="none" strike="noStrike" kern="1200" cap="none" spc="0" normalizeH="0" noProof="0" dirty="0">
                <a:ln>
                  <a:noFill/>
                </a:ln>
                <a:solidFill>
                  <a:srgbClr val="000000"/>
                </a:solidFill>
                <a:effectLst/>
                <a:uLnTx/>
                <a:uFillTx/>
                <a:latin typeface="Arial"/>
              </a:rPr>
              <a:t> increase h</a:t>
            </a:r>
            <a:r>
              <a:rPr kumimoji="0" lang="en-US" sz="2400" b="1" i="0" u="none" strike="noStrike" kern="1200" cap="none" spc="0" normalizeH="0" baseline="0" noProof="0" dirty="0">
                <a:ln>
                  <a:noFill/>
                </a:ln>
                <a:solidFill>
                  <a:srgbClr val="000000"/>
                </a:solidFill>
                <a:effectLst/>
                <a:uLnTx/>
                <a:uFillTx/>
                <a:latin typeface="Arial"/>
              </a:rPr>
              <a:t>ospital</a:t>
            </a:r>
            <a:r>
              <a:rPr lang="en-US" sz="2400" b="1" dirty="0">
                <a:solidFill>
                  <a:srgbClr val="000000"/>
                </a:solidFill>
                <a:latin typeface="Arial"/>
              </a:rPr>
              <a:t> acceptance of NBPAS for admitting privileges</a:t>
            </a:r>
          </a:p>
          <a:p>
            <a:pPr marL="742950" lvl="1" indent="-285750">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Arial"/>
              </a:rPr>
              <a:t>Go</a:t>
            </a:r>
            <a:r>
              <a:rPr kumimoji="0" lang="en-US" sz="2400" b="1" i="0" u="none" strike="noStrike" kern="1200" cap="none" spc="0" normalizeH="0" noProof="0" dirty="0">
                <a:ln>
                  <a:noFill/>
                </a:ln>
                <a:solidFill>
                  <a:srgbClr val="000000"/>
                </a:solidFill>
                <a:effectLst/>
                <a:uLnTx/>
                <a:uFillTx/>
                <a:latin typeface="Arial"/>
              </a:rPr>
              <a:t> to your MEC and make the case</a:t>
            </a:r>
          </a:p>
          <a:p>
            <a:pPr marL="742950" lvl="1" indent="-285750">
              <a:buFont typeface="Arial" panose="020B0604020202020204" pitchFamily="34" charset="0"/>
              <a:buChar char="•"/>
              <a:defRPr/>
            </a:pPr>
            <a:r>
              <a:rPr lang="en-US" sz="2400" b="1" baseline="0" dirty="0">
                <a:solidFill>
                  <a:srgbClr val="000000"/>
                </a:solidFill>
                <a:latin typeface="Arial"/>
              </a:rPr>
              <a:t>Use</a:t>
            </a:r>
            <a:r>
              <a:rPr lang="en-US" sz="2400" b="1" dirty="0">
                <a:solidFill>
                  <a:srgbClr val="000000"/>
                </a:solidFill>
                <a:latin typeface="Arial"/>
              </a:rPr>
              <a:t> the enormous resources at NBPAS.org</a:t>
            </a:r>
            <a:endParaRPr kumimoji="0" lang="en-US" sz="2400" b="1" i="0" u="none" strike="noStrike" kern="1200" cap="none" spc="0" normalizeH="0" baseline="0" noProof="0" dirty="0">
              <a:ln>
                <a:noFill/>
              </a:ln>
              <a:solidFill>
                <a:srgbClr val="00000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a:rPr>
              <a:t>Petition your societies (radiology</a:t>
            </a:r>
            <a:r>
              <a:rPr kumimoji="0" lang="en-US" sz="2400" b="1" i="0" u="none" strike="noStrike" kern="1200" cap="none" spc="0" normalizeH="0" noProof="0" dirty="0">
                <a:ln>
                  <a:noFill/>
                </a:ln>
                <a:solidFill>
                  <a:srgbClr val="000000"/>
                </a:solidFill>
                <a:effectLst/>
                <a:uLnTx/>
                <a:uFillTx/>
                <a:latin typeface="Arial"/>
              </a:rPr>
              <a:t> societies, CMA, AMA) to support NBPAS.</a:t>
            </a:r>
          </a:p>
          <a:p>
            <a:pPr marL="742950" lvl="1" indent="-285750">
              <a:buFont typeface="Arial" panose="020B0604020202020204" pitchFamily="34" charset="0"/>
              <a:buChar char="•"/>
              <a:defRPr/>
            </a:pPr>
            <a:r>
              <a:rPr lang="en-US" sz="2400" b="1" baseline="0" dirty="0">
                <a:solidFill>
                  <a:srgbClr val="000000"/>
                </a:solidFill>
                <a:latin typeface="Arial"/>
              </a:rPr>
              <a:t>Society</a:t>
            </a:r>
            <a:r>
              <a:rPr lang="en-US" sz="2400" b="1" dirty="0">
                <a:solidFill>
                  <a:srgbClr val="000000"/>
                </a:solidFill>
                <a:latin typeface="Arial"/>
              </a:rPr>
              <a:t> leaders are inherently conservative and risk adverse, they don’t like big changes. Rank and file members MUST push their leaders.</a:t>
            </a:r>
            <a:endParaRPr kumimoji="0" lang="en-US" sz="2400" b="1" i="0" u="none" strike="noStrike" kern="1200" cap="none" spc="0" normalizeH="0" baseline="0" noProof="0" dirty="0">
              <a:ln>
                <a:noFill/>
              </a:ln>
              <a:solidFill>
                <a:srgbClr val="000000"/>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a:rPr>
              <a:t>Join NBPAS!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3688097F-E8F0-4718-948C-B30DEA2190CD}"/>
              </a:ext>
            </a:extLst>
          </p:cNvPr>
          <p:cNvPicPr>
            <a:picLocks noChangeAspect="1"/>
          </p:cNvPicPr>
          <p:nvPr/>
        </p:nvPicPr>
        <p:blipFill>
          <a:blip r:embed="rId4"/>
          <a:stretch>
            <a:fillRect/>
          </a:stretch>
        </p:blipFill>
        <p:spPr>
          <a:xfrm>
            <a:off x="0" y="-52814"/>
            <a:ext cx="2976580" cy="1389070"/>
          </a:xfrm>
          <a:prstGeom prst="rect">
            <a:avLst/>
          </a:prstGeom>
        </p:spPr>
      </p:pic>
      <p:sp>
        <p:nvSpPr>
          <p:cNvPr id="7" name="TextBox 6">
            <a:extLst>
              <a:ext uri="{FF2B5EF4-FFF2-40B4-BE49-F238E27FC236}">
                <a16:creationId xmlns:a16="http://schemas.microsoft.com/office/drawing/2014/main" id="{8D357ADE-640D-49FC-AB0D-AEA14512E31F}"/>
              </a:ext>
            </a:extLst>
          </p:cNvPr>
          <p:cNvSpPr txBox="1"/>
          <p:nvPr/>
        </p:nvSpPr>
        <p:spPr>
          <a:xfrm>
            <a:off x="2976580" y="41557"/>
            <a:ext cx="9215420" cy="1200329"/>
          </a:xfrm>
          <a:prstGeom prst="rect">
            <a:avLst/>
          </a:prstGeom>
          <a:noFill/>
        </p:spPr>
        <p:txBody>
          <a:bodyPr wrap="square" rtlCol="0">
            <a:spAutoFit/>
          </a:bodyPr>
          <a:lstStyle/>
          <a:p>
            <a:r>
              <a:rPr lang="en-US" sz="2400" b="1" dirty="0"/>
              <a:t>Monopolies increase costs and inefficiencies FOR ALL STAKEHOLDERS. </a:t>
            </a:r>
          </a:p>
          <a:p>
            <a:r>
              <a:rPr lang="en-US" sz="2400" b="1" dirty="0"/>
              <a:t>What can you do to help?</a:t>
            </a:r>
          </a:p>
        </p:txBody>
      </p:sp>
    </p:spTree>
    <p:custDataLst>
      <p:tags r:id="rId1"/>
    </p:custDataLst>
    <p:extLst>
      <p:ext uri="{BB962C8B-B14F-4D97-AF65-F5344CB8AC3E}">
        <p14:creationId xmlns:p14="http://schemas.microsoft.com/office/powerpoint/2010/main" val="3832843850"/>
      </p:ext>
    </p:extLst>
  </p:cSld>
  <p:clrMapOvr>
    <a:masterClrMapping/>
  </p:clrMapOvr>
  <mc:AlternateContent xmlns:mc="http://schemas.openxmlformats.org/markup-compatibility/2006" xmlns:p14="http://schemas.microsoft.com/office/powerpoint/2010/main">
    <mc:Choice Requires="p14">
      <p:transition p14:dur="0" advTm="79862"/>
    </mc:Choice>
    <mc:Fallback xmlns="">
      <p:transition advTm="798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8385"/>
            <a:ext cx="5657850" cy="371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4" name="Text Box 4"/>
          <p:cNvSpPr txBox="1">
            <a:spLocks noChangeArrowheads="1"/>
          </p:cNvSpPr>
          <p:nvPr/>
        </p:nvSpPr>
        <p:spPr bwMode="auto">
          <a:xfrm>
            <a:off x="6789567" y="2706583"/>
            <a:ext cx="2400300" cy="2516073"/>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100" b="1" i="1" u="none" strike="noStrike" kern="0" cap="none" spc="0" normalizeH="0" baseline="0" noProof="0" dirty="0">
                <a:ln>
                  <a:noFill/>
                </a:ln>
                <a:solidFill>
                  <a:srgbClr val="333399"/>
                </a:solidFill>
                <a:effectLst/>
                <a:uLnTx/>
                <a:uFillTx/>
                <a:latin typeface="Arial"/>
                <a:ea typeface="+mn-ea"/>
                <a:cs typeface="Arial" charset="0"/>
                <a:sym typeface="GillSans" charset="0"/>
              </a:rPr>
              <a:t>Simple application takes &lt;15 minutes to complete</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2100" b="1" i="1" kern="0" dirty="0">
                <a:solidFill>
                  <a:srgbClr val="333399"/>
                </a:solidFill>
                <a:latin typeface="Arial"/>
                <a:cs typeface="Arial" charset="0"/>
                <a:sym typeface="GillSans" charset="0"/>
              </a:rPr>
              <a:t>Cost is $169 for two years. Then goes down.</a:t>
            </a:r>
          </a:p>
        </p:txBody>
      </p:sp>
      <p:pic>
        <p:nvPicPr>
          <p:cNvPr id="5" name="Picture 4">
            <a:extLst>
              <a:ext uri="{FF2B5EF4-FFF2-40B4-BE49-F238E27FC236}">
                <a16:creationId xmlns:a16="http://schemas.microsoft.com/office/drawing/2014/main" id="{6FC46573-24CC-4FEE-963C-BE42CBD94485}"/>
              </a:ext>
            </a:extLst>
          </p:cNvPr>
          <p:cNvPicPr>
            <a:picLocks noChangeAspect="1"/>
          </p:cNvPicPr>
          <p:nvPr/>
        </p:nvPicPr>
        <p:blipFill>
          <a:blip r:embed="rId3"/>
          <a:stretch>
            <a:fillRect/>
          </a:stretch>
        </p:blipFill>
        <p:spPr>
          <a:xfrm>
            <a:off x="1214437" y="0"/>
            <a:ext cx="9496425" cy="2133600"/>
          </a:xfrm>
          <a:prstGeom prst="rect">
            <a:avLst/>
          </a:prstGeom>
        </p:spPr>
      </p:pic>
    </p:spTree>
    <p:extLst>
      <p:ext uri="{BB962C8B-B14F-4D97-AF65-F5344CB8AC3E}">
        <p14:creationId xmlns:p14="http://schemas.microsoft.com/office/powerpoint/2010/main" val="2952304683"/>
      </p:ext>
    </p:extLst>
  </p:cSld>
  <p:clrMapOvr>
    <a:masterClrMapping/>
  </p:clrMapOvr>
  <mc:AlternateContent xmlns:mc="http://schemas.openxmlformats.org/markup-compatibility/2006" xmlns:p14="http://schemas.microsoft.com/office/powerpoint/2010/main">
    <mc:Choice Requires="p14">
      <p:transition spd="slow" p14:dur="2000" advTm="12935"/>
    </mc:Choice>
    <mc:Fallback xmlns="">
      <p:transition spd="slow" advTm="1293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561992" y="5843530"/>
            <a:ext cx="480131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500" b="1" i="0" u="none" strike="noStrike" kern="0" cap="none" spc="0" normalizeH="0" baseline="0" noProof="0" dirty="0" err="1">
                <a:ln>
                  <a:noFill/>
                </a:ln>
                <a:solidFill>
                  <a:srgbClr val="F8202F"/>
                </a:solidFill>
                <a:effectLst/>
                <a:uLnTx/>
                <a:uFillTx/>
                <a:latin typeface="Arial" panose="020B0604020202020204" pitchFamily="34" charset="0"/>
                <a:ea typeface="+mn-ea"/>
                <a:cs typeface="Arial" panose="020B0604020202020204" pitchFamily="34" charset="0"/>
                <a:sym typeface="GillSans" charset="0"/>
              </a:rPr>
              <a:t>www.NBPAS.org</a:t>
            </a:r>
            <a:endParaRPr kumimoji="0" lang="en-US" altLang="en-US" sz="4500" b="1" i="0" u="none" strike="noStrike" kern="0" cap="none" spc="0" normalizeH="0" baseline="0" noProof="0" dirty="0">
              <a:ln>
                <a:noFill/>
              </a:ln>
              <a:solidFill>
                <a:srgbClr val="F8202F"/>
              </a:solidFill>
              <a:effectLst/>
              <a:uLnTx/>
              <a:uFillTx/>
              <a:latin typeface="Arial" panose="020B0604020202020204" pitchFamily="34" charset="0"/>
              <a:ea typeface="+mn-ea"/>
              <a:cs typeface="Arial" panose="020B0604020202020204" pitchFamily="34" charset="0"/>
              <a:sym typeface="GillSans" charset="0"/>
            </a:endParaRPr>
          </a:p>
        </p:txBody>
      </p:sp>
      <p:pic>
        <p:nvPicPr>
          <p:cNvPr id="5" name="Picture 4">
            <a:extLst>
              <a:ext uri="{FF2B5EF4-FFF2-40B4-BE49-F238E27FC236}">
                <a16:creationId xmlns:a16="http://schemas.microsoft.com/office/drawing/2014/main" id="{A8314231-ACD5-45F2-8F36-42DED30C52AD}"/>
              </a:ext>
            </a:extLst>
          </p:cNvPr>
          <p:cNvPicPr>
            <a:picLocks noChangeAspect="1"/>
          </p:cNvPicPr>
          <p:nvPr/>
        </p:nvPicPr>
        <p:blipFill>
          <a:blip r:embed="rId2"/>
          <a:stretch>
            <a:fillRect/>
          </a:stretch>
        </p:blipFill>
        <p:spPr>
          <a:xfrm>
            <a:off x="1214437" y="0"/>
            <a:ext cx="9496425" cy="2133600"/>
          </a:xfrm>
          <a:prstGeom prst="rect">
            <a:avLst/>
          </a:prstGeom>
        </p:spPr>
      </p:pic>
      <p:pic>
        <p:nvPicPr>
          <p:cNvPr id="2" name="Picture 1">
            <a:extLst>
              <a:ext uri="{FF2B5EF4-FFF2-40B4-BE49-F238E27FC236}">
                <a16:creationId xmlns:a16="http://schemas.microsoft.com/office/drawing/2014/main" id="{6AC0CEBC-134F-864B-957A-33FE7F63ACFD}"/>
              </a:ext>
            </a:extLst>
          </p:cNvPr>
          <p:cNvPicPr>
            <a:picLocks noChangeAspect="1"/>
          </p:cNvPicPr>
          <p:nvPr/>
        </p:nvPicPr>
        <p:blipFill>
          <a:blip r:embed="rId3"/>
          <a:stretch>
            <a:fillRect/>
          </a:stretch>
        </p:blipFill>
        <p:spPr>
          <a:xfrm>
            <a:off x="1052125" y="1959119"/>
            <a:ext cx="9658737" cy="3884411"/>
          </a:xfrm>
          <a:prstGeom prst="rect">
            <a:avLst/>
          </a:prstGeom>
        </p:spPr>
      </p:pic>
    </p:spTree>
    <p:extLst>
      <p:ext uri="{BB962C8B-B14F-4D97-AF65-F5344CB8AC3E}">
        <p14:creationId xmlns:p14="http://schemas.microsoft.com/office/powerpoint/2010/main" val="3224080845"/>
      </p:ext>
    </p:extLst>
  </p:cSld>
  <p:clrMapOvr>
    <a:masterClrMapping/>
  </p:clrMapOvr>
  <mc:AlternateContent xmlns:mc="http://schemas.openxmlformats.org/markup-compatibility/2006" xmlns:p14="http://schemas.microsoft.com/office/powerpoint/2010/main">
    <mc:Choice Requires="p14">
      <p:transition spd="slow" p14:dur="2000" advTm="17673"/>
    </mc:Choice>
    <mc:Fallback xmlns="">
      <p:transition spd="slow" advTm="1767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7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Tx/>
              <a:buAutoNum type="arabicParenR"/>
              <a:defRPr/>
            </a:pPr>
            <a:r>
              <a:rPr lang="en-US" u="sng" dirty="0">
                <a:solidFill>
                  <a:srgbClr val="FF0000"/>
                </a:solidFill>
              </a:rPr>
              <a:t>There is no robust evidence, or even a general </a:t>
            </a:r>
            <a:r>
              <a:rPr lang="en-US" u="sng" dirty="0" err="1">
                <a:solidFill>
                  <a:srgbClr val="FF0000"/>
                </a:solidFill>
              </a:rPr>
              <a:t>consensous</a:t>
            </a:r>
            <a:r>
              <a:rPr lang="en-US" u="sng" dirty="0">
                <a:solidFill>
                  <a:srgbClr val="FF0000"/>
                </a:solidFill>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b="0" i="0" u="none" strike="noStrike" kern="1200" cap="none" spc="0" normalizeH="0" baseline="0" noProof="0" dirty="0" err="1">
                <a:ln>
                  <a:noFill/>
                </a:ln>
                <a:solidFill>
                  <a:srgbClr val="000000"/>
                </a:solidFill>
                <a:effectLst/>
                <a:uLnTx/>
                <a:uFillTx/>
                <a:latin typeface="Arial"/>
                <a:ea typeface="+mn-ea"/>
                <a:cs typeface="+mn-cs"/>
              </a:rPr>
              <a:t>ie</a:t>
            </a:r>
            <a:r>
              <a:rPr kumimoji="0" lang="en-US" sz="1800" b="0"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All the review courses and time spent preparing for MOC tests increase costs to the physician</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multiple-choice question tests we take are often out of date, contain errors and take sides on controversial issues.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required practice Improvement projects are onerous and a massive waste of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MOC annual fees are costly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It is disheartening for physicians to see their boards, once trusted organizations, to so blatantly use MOC as a revenue generator</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Physicians complained, changes were made…where no we stand now?</a:t>
            </a:r>
          </a:p>
        </p:txBody>
      </p:sp>
    </p:spTree>
    <p:extLst>
      <p:ext uri="{BB962C8B-B14F-4D97-AF65-F5344CB8AC3E}">
        <p14:creationId xmlns:p14="http://schemas.microsoft.com/office/powerpoint/2010/main" val="2798777354"/>
      </p:ext>
    </p:extLst>
  </p:cSld>
  <p:clrMapOvr>
    <a:masterClrMapping/>
  </p:clrMapOvr>
  <mc:AlternateContent xmlns:mc="http://schemas.openxmlformats.org/markup-compatibility/2006" xmlns:p14="http://schemas.microsoft.com/office/powerpoint/2010/main">
    <mc:Choice Requires="p14">
      <p:transition spd="slow" p14:dur="2000" advTm="13126"/>
    </mc:Choice>
    <mc:Fallback xmlns="">
      <p:transition spd="slow" advTm="131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spTree>
    <p:extLst>
      <p:ext uri="{BB962C8B-B14F-4D97-AF65-F5344CB8AC3E}">
        <p14:creationId xmlns:p14="http://schemas.microsoft.com/office/powerpoint/2010/main" val="2900276657"/>
      </p:ext>
    </p:extLst>
  </p:cSld>
  <p:clrMapOvr>
    <a:masterClrMapping/>
  </p:clrMapOvr>
  <mc:AlternateContent xmlns:mc="http://schemas.openxmlformats.org/markup-compatibility/2006" xmlns:p14="http://schemas.microsoft.com/office/powerpoint/2010/main">
    <mc:Choice Requires="p14">
      <p:transition spd="slow" p14:dur="2000" advTm="11041"/>
    </mc:Choice>
    <mc:Fallback xmlns="">
      <p:transition spd="slow" advTm="110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7692A-26E7-49D2-B7E9-60D97562CC88}"/>
              </a:ext>
            </a:extLst>
          </p:cNvPr>
          <p:cNvSpPr/>
          <p:nvPr/>
        </p:nvSpPr>
        <p:spPr>
          <a:xfrm>
            <a:off x="205409" y="2349575"/>
            <a:ext cx="11986591" cy="521995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References from the Vision Commission draft report: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25, para 5: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Commission heard compelling testimony from all stakeholders that loss of certification can lead to loss of employment or certain employment opportunities for diplomates or loss or reimbursement from insurance carriers.”</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9, para 5:</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report documents the Vision Commission’s own survey of 34,616 physicians on MOC.</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“When physicians were asked if they valued MOC, approximately one in 10 physicians (12%) said they valued the program.”</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28, para 3: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“There are gaps in the research evidence that conclusively demonstrate that diplomate participation in continuing certification leads to better patient outcomes.”</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Line 14">
            <a:extLst>
              <a:ext uri="{FF2B5EF4-FFF2-40B4-BE49-F238E27FC236}">
                <a16:creationId xmlns:a16="http://schemas.microsoft.com/office/drawing/2014/main" id="{0F8954E8-1016-4AF1-952D-37DD069EBE2C}"/>
              </a:ext>
            </a:extLst>
          </p:cNvPr>
          <p:cNvSpPr>
            <a:spLocks noChangeShapeType="1"/>
          </p:cNvSpPr>
          <p:nvPr/>
        </p:nvSpPr>
        <p:spPr bwMode="auto">
          <a:xfrm flipV="1">
            <a:off x="688428" y="6006661"/>
            <a:ext cx="10815144" cy="15743"/>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Arial"/>
            </a:endParaRPr>
          </a:p>
        </p:txBody>
      </p:sp>
      <p:sp>
        <p:nvSpPr>
          <p:cNvPr id="8" name="Line 14">
            <a:extLst>
              <a:ext uri="{FF2B5EF4-FFF2-40B4-BE49-F238E27FC236}">
                <a16:creationId xmlns:a16="http://schemas.microsoft.com/office/drawing/2014/main" id="{E26635D1-EC19-4872-9110-EAA0D3F29B33}"/>
              </a:ext>
            </a:extLst>
          </p:cNvPr>
          <p:cNvSpPr>
            <a:spLocks noChangeShapeType="1"/>
          </p:cNvSpPr>
          <p:nvPr/>
        </p:nvSpPr>
        <p:spPr bwMode="auto">
          <a:xfrm>
            <a:off x="835572" y="6353505"/>
            <a:ext cx="4461642" cy="15743"/>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Arial"/>
            </a:endParaRPr>
          </a:p>
        </p:txBody>
      </p:sp>
      <p:sp>
        <p:nvSpPr>
          <p:cNvPr id="10" name="TextBox 9">
            <a:extLst>
              <a:ext uri="{FF2B5EF4-FFF2-40B4-BE49-F238E27FC236}">
                <a16:creationId xmlns:a16="http://schemas.microsoft.com/office/drawing/2014/main" id="{CCE35265-11EB-477B-9ED5-E6E03F77F71E}"/>
              </a:ext>
            </a:extLst>
          </p:cNvPr>
          <p:cNvSpPr txBox="1"/>
          <p:nvPr/>
        </p:nvSpPr>
        <p:spPr>
          <a:xfrm rot="20370278">
            <a:off x="1554387" y="3315043"/>
            <a:ext cx="8502456" cy="769441"/>
          </a:xfrm>
          <a:prstGeom prst="rect">
            <a:avLst/>
          </a:prstGeom>
          <a:solidFill>
            <a:schemeClr val="accent1"/>
          </a:solidFill>
        </p:spPr>
        <p:txBody>
          <a:bodyPr wrap="none" rtlCol="0">
            <a:spAutoFit/>
          </a:bodyPr>
          <a:lstStyle/>
          <a:p>
            <a:r>
              <a:rPr lang="en-US" sz="4400" b="1" i="1" dirty="0"/>
              <a:t>See NBPAS.org “Journal Club”</a:t>
            </a:r>
          </a:p>
        </p:txBody>
      </p:sp>
      <p:pic>
        <p:nvPicPr>
          <p:cNvPr id="12" name="Picture 11">
            <a:extLst>
              <a:ext uri="{FF2B5EF4-FFF2-40B4-BE49-F238E27FC236}">
                <a16:creationId xmlns:a16="http://schemas.microsoft.com/office/drawing/2014/main" id="{16B2812D-0BF6-44FC-B048-3139F0972999}"/>
              </a:ext>
            </a:extLst>
          </p:cNvPr>
          <p:cNvPicPr>
            <a:picLocks noChangeAspect="1"/>
          </p:cNvPicPr>
          <p:nvPr/>
        </p:nvPicPr>
        <p:blipFill>
          <a:blip r:embed="rId3"/>
          <a:stretch>
            <a:fillRect/>
          </a:stretch>
        </p:blipFill>
        <p:spPr>
          <a:xfrm>
            <a:off x="3567728" y="145438"/>
            <a:ext cx="3458972" cy="2167067"/>
          </a:xfrm>
          <a:prstGeom prst="rect">
            <a:avLst/>
          </a:prstGeom>
        </p:spPr>
      </p:pic>
    </p:spTree>
    <p:custDataLst>
      <p:tags r:id="rId1"/>
    </p:custDataLst>
    <p:extLst>
      <p:ext uri="{BB962C8B-B14F-4D97-AF65-F5344CB8AC3E}">
        <p14:creationId xmlns:p14="http://schemas.microsoft.com/office/powerpoint/2010/main" val="1428765304"/>
      </p:ext>
    </p:extLst>
  </p:cSld>
  <p:clrMapOvr>
    <a:masterClrMapping/>
  </p:clrMapOvr>
  <mc:AlternateContent xmlns:mc="http://schemas.openxmlformats.org/markup-compatibility/2006" xmlns:p14="http://schemas.microsoft.com/office/powerpoint/2010/main">
    <mc:Choice Requires="p14">
      <p:transition spd="slow" p14:dur="2000" advTm="25445"/>
    </mc:Choice>
    <mc:Fallback xmlns="">
      <p:transition spd="slow" advTm="25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17247" y="983749"/>
            <a:ext cx="82213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3"/>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sp>
        <p:nvSpPr>
          <p:cNvPr id="2" name="TextBox 1">
            <a:extLst>
              <a:ext uri="{FF2B5EF4-FFF2-40B4-BE49-F238E27FC236}">
                <a16:creationId xmlns:a16="http://schemas.microsoft.com/office/drawing/2014/main" id="{B52558A4-3AE3-40C8-A427-73C5E68BDC53}"/>
              </a:ext>
            </a:extLst>
          </p:cNvPr>
          <p:cNvSpPr txBox="1"/>
          <p:nvPr/>
        </p:nvSpPr>
        <p:spPr>
          <a:xfrm>
            <a:off x="748092" y="2614863"/>
            <a:ext cx="10090484" cy="3785652"/>
          </a:xfrm>
          <a:prstGeom prst="rect">
            <a:avLst/>
          </a:prstGeom>
          <a:noFill/>
        </p:spPr>
        <p:txBody>
          <a:bodyPr wrap="square" rtlCol="0">
            <a:spAutoFit/>
          </a:bodyPr>
          <a:lstStyle/>
          <a:p>
            <a:r>
              <a:rPr lang="en-US" sz="2400" b="1" dirty="0"/>
              <a:t>There will never be Level A randomized data on MOC</a:t>
            </a:r>
          </a:p>
          <a:p>
            <a:endParaRPr lang="en-US" sz="2400" b="1" dirty="0"/>
          </a:p>
          <a:p>
            <a:r>
              <a:rPr lang="en-US" sz="2400" b="1" dirty="0"/>
              <a:t>I propose one “reasonable” metric:</a:t>
            </a:r>
          </a:p>
          <a:p>
            <a:endParaRPr lang="en-US" sz="2400" b="1" dirty="0"/>
          </a:p>
          <a:p>
            <a:r>
              <a:rPr lang="en-US" sz="2400" b="1" dirty="0"/>
              <a:t>ABMS member boards should be able to present an honest survey  that shows at least 75% of their diplomates-</a:t>
            </a:r>
          </a:p>
          <a:p>
            <a:r>
              <a:rPr lang="en-US" sz="2400" b="1" dirty="0"/>
              <a:t> 		1) think MOC helps them become better physicians</a:t>
            </a:r>
          </a:p>
          <a:p>
            <a:r>
              <a:rPr lang="en-US" sz="2400" b="1" dirty="0"/>
              <a:t>		2) think MOC is worth the time, effort and money</a:t>
            </a:r>
          </a:p>
          <a:p>
            <a:endParaRPr lang="en-US" sz="2400" b="1" dirty="0"/>
          </a:p>
          <a:p>
            <a:r>
              <a:rPr lang="en-US" sz="2400" b="1" dirty="0"/>
              <a:t>		        75% -- </a:t>
            </a:r>
            <a:r>
              <a:rPr lang="en-US" sz="2400" b="1" dirty="0" err="1"/>
              <a:t>thats</a:t>
            </a:r>
            <a:r>
              <a:rPr lang="en-US" sz="2400" b="1" dirty="0"/>
              <a:t> only a “C+”	</a:t>
            </a:r>
          </a:p>
        </p:txBody>
      </p:sp>
    </p:spTree>
    <p:custDataLst>
      <p:tags r:id="rId1"/>
    </p:custDataLst>
    <p:extLst>
      <p:ext uri="{BB962C8B-B14F-4D97-AF65-F5344CB8AC3E}">
        <p14:creationId xmlns:p14="http://schemas.microsoft.com/office/powerpoint/2010/main" val="563210492"/>
      </p:ext>
    </p:extLst>
  </p:cSld>
  <p:clrMapOvr>
    <a:masterClrMapping/>
  </p:clrMapOvr>
  <mc:AlternateContent xmlns:mc="http://schemas.openxmlformats.org/markup-compatibility/2006" xmlns:p14="http://schemas.microsoft.com/office/powerpoint/2010/main">
    <mc:Choice Requires="p14">
      <p:transition spd="slow" p14:dur="2000" advTm="42985"/>
    </mc:Choice>
    <mc:Fallback xmlns="">
      <p:transition spd="slow" advTm="42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7692A-26E7-49D2-B7E9-60D97562CC88}"/>
              </a:ext>
            </a:extLst>
          </p:cNvPr>
          <p:cNvSpPr/>
          <p:nvPr/>
        </p:nvSpPr>
        <p:spPr>
          <a:xfrm>
            <a:off x="149087" y="173934"/>
            <a:ext cx="11986591" cy="7294497"/>
          </a:xfrm>
          <a:prstGeom prst="rect">
            <a:avLst/>
          </a:prstGeom>
        </p:spPr>
        <p:txBody>
          <a:bodyPr wrap="square">
            <a:spAutoFit/>
          </a:bodyPr>
          <a:lstStyle/>
          <a:p>
            <a:pPr lvl="0">
              <a:lnSpc>
                <a:spcPct val="107000"/>
              </a:lnSpc>
              <a:spcAft>
                <a:spcPts val="800"/>
              </a:spcAft>
              <a:defRPr/>
            </a:pPr>
            <a:r>
              <a:rPr lang="en-US" b="1"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Vision Commission Report came up with numerous “FINDINGS” and 15 “RECOMMENDATIONS”</a:t>
            </a:r>
            <a:endPar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25, para 5: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Commission heard compelling testimony from all stakeholders that loss of certification can lead to loss of employment or certain employment opportunities for diplomates or loss or reimbursement from insurance carriers.”</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9, para 5:</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report documents the Vision Commission’s own survey of 34,616 physicians on MOC.</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“When physicians were asked if they valued MOC, approximately one in 10 physicians (12%) said they valued the program.”</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28, para 3: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“There are gaps in the research evidence that conclusively demonstrate that diplomate participation in continuing certification leads to better patient outcomes.”</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4.</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14, para 9: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“Diplomates cited that the content of the examination was not relevant, was not a reflection of the application of knowledge in the clinical environment and was not current with advances in medicine.”</a:t>
            </a:r>
          </a:p>
          <a:p>
            <a:pPr marL="457200" marR="0" lvl="0" indent="0" algn="l" defTabSz="914400" rtl="0" eaLnBrk="1" fontAlgn="auto" latinLnBrk="0" hangingPunct="1">
              <a:lnSpc>
                <a:spcPct val="107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5.</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report, page 15, para 1: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“Diplomates routinely access medical knowledge on their computers and smartphones while providing patient care. Assessments that rely exclusively on knowledge recall are not aligned with how diplomates practice.”</a:t>
            </a:r>
          </a:p>
          <a:p>
            <a:pPr marL="457200" marR="0" lvl="0" indent="0" algn="l" defTabSz="914400" rtl="0" eaLnBrk="1" fontAlgn="auto" latinLnBrk="0" hangingPunct="1">
              <a:lnSpc>
                <a:spcPct val="107000"/>
              </a:lnSpc>
              <a:spcBef>
                <a:spcPts val="0"/>
              </a:spcBef>
              <a:spcAft>
                <a:spcPts val="0"/>
              </a:spcAft>
              <a:buClrTx/>
              <a:buSzTx/>
              <a:buFontTx/>
              <a:buNone/>
              <a:tabLst/>
              <a:defRPr/>
            </a:pP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Line 14">
            <a:extLst>
              <a:ext uri="{FF2B5EF4-FFF2-40B4-BE49-F238E27FC236}">
                <a16:creationId xmlns:a16="http://schemas.microsoft.com/office/drawing/2014/main" id="{8633940E-3171-4669-8883-1C33C84F64A6}"/>
              </a:ext>
            </a:extLst>
          </p:cNvPr>
          <p:cNvSpPr>
            <a:spLocks noChangeShapeType="1"/>
          </p:cNvSpPr>
          <p:nvPr/>
        </p:nvSpPr>
        <p:spPr bwMode="auto">
          <a:xfrm flipV="1">
            <a:off x="6731875" y="2648605"/>
            <a:ext cx="4650827" cy="1"/>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Line 14">
            <a:extLst>
              <a:ext uri="{FF2B5EF4-FFF2-40B4-BE49-F238E27FC236}">
                <a16:creationId xmlns:a16="http://schemas.microsoft.com/office/drawing/2014/main" id="{8A6009A2-F4E6-4BD2-B4FB-F8AFDCBD221C}"/>
              </a:ext>
            </a:extLst>
          </p:cNvPr>
          <p:cNvSpPr>
            <a:spLocks noChangeShapeType="1"/>
          </p:cNvSpPr>
          <p:nvPr/>
        </p:nvSpPr>
        <p:spPr bwMode="auto">
          <a:xfrm flipV="1">
            <a:off x="678427" y="2939844"/>
            <a:ext cx="983226" cy="29498"/>
          </a:xfrm>
          <a:prstGeom prst="line">
            <a:avLst/>
          </a:prstGeom>
          <a:noFill/>
          <a:ln w="19050">
            <a:solidFill>
              <a:srgbClr val="FF0066"/>
            </a:solidFill>
            <a:round/>
            <a:headEnd/>
            <a:tailEnd/>
          </a:ln>
          <a:effectLst>
            <a:prstShdw prst="shdw17" dist="17961" dir="2700000">
              <a:srgbClr val="99003D"/>
            </a:prst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384603388"/>
      </p:ext>
    </p:extLst>
  </p:cSld>
  <p:clrMapOvr>
    <a:masterClrMapping/>
  </p:clrMapOvr>
  <mc:AlternateContent xmlns:mc="http://schemas.openxmlformats.org/markup-compatibility/2006" xmlns:p14="http://schemas.microsoft.com/office/powerpoint/2010/main">
    <mc:Choice Requires="p14">
      <p:transition spd="slow" p14:dur="2000" advTm="15715"/>
    </mc:Choice>
    <mc:Fallback xmlns="">
      <p:transition spd="slow" advTm="157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E2537-A4E2-4644-B452-53A813EADE47}"/>
              </a:ext>
            </a:extLst>
          </p:cNvPr>
          <p:cNvSpPr txBox="1"/>
          <p:nvPr/>
        </p:nvSpPr>
        <p:spPr>
          <a:xfrm>
            <a:off x="2652142" y="1220055"/>
            <a:ext cx="822132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We had 8 Major Objections to MOC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There is no robust evidence, or even a general </a:t>
            </a:r>
            <a:r>
              <a:rPr kumimoji="0" lang="en-US" sz="1800" b="0" i="0" u="sng" strike="noStrike" kern="1200" cap="none" spc="0" normalizeH="0" baseline="0" noProof="0" dirty="0" err="1">
                <a:ln>
                  <a:noFill/>
                </a:ln>
                <a:solidFill>
                  <a:srgbClr val="FF0000"/>
                </a:solidFill>
                <a:effectLst/>
                <a:uLnTx/>
                <a:uFillTx/>
                <a:latin typeface="Arial"/>
                <a:ea typeface="+mn-ea"/>
                <a:cs typeface="+mn-cs"/>
              </a:rPr>
              <a:t>consensous</a:t>
            </a:r>
            <a:r>
              <a:rPr kumimoji="0" lang="en-US" sz="1800" b="0" i="0" u="sng" strike="noStrike" kern="1200" cap="none" spc="0" normalizeH="0" baseline="0" noProof="0" dirty="0">
                <a:ln>
                  <a:noFill/>
                </a:ln>
                <a:solidFill>
                  <a:srgbClr val="FF0000"/>
                </a:solidFill>
                <a:effectLst/>
                <a:uLnTx/>
                <a:uFillTx/>
                <a:latin typeface="Arial"/>
                <a:ea typeface="+mn-ea"/>
                <a:cs typeface="+mn-cs"/>
              </a:rPr>
              <a:t> MOC improves patient care.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MOC is onerous, </a:t>
            </a:r>
            <a:r>
              <a:rPr kumimoji="0" lang="en-US" sz="1800" b="1" i="0" u="none" strike="noStrike" kern="1200" cap="none" spc="0" normalizeH="0" baseline="0" noProof="0" dirty="0" err="1">
                <a:ln>
                  <a:noFill/>
                </a:ln>
                <a:solidFill>
                  <a:srgbClr val="000000"/>
                </a:solidFill>
                <a:effectLst/>
                <a:uLnTx/>
                <a:uFillTx/>
                <a:latin typeface="Arial"/>
                <a:ea typeface="+mn-ea"/>
                <a:cs typeface="+mn-cs"/>
              </a:rPr>
              <a:t>ie</a:t>
            </a:r>
            <a:r>
              <a:rPr kumimoji="0" lang="en-US" sz="1800" b="1" i="0" u="none" strike="noStrike" kern="1200" cap="none" spc="0" normalizeH="0" baseline="0" noProof="0" dirty="0">
                <a:ln>
                  <a:noFill/>
                </a:ln>
                <a:solidFill>
                  <a:srgbClr val="000000"/>
                </a:solidFill>
                <a:effectLst/>
                <a:uLnTx/>
                <a:uFillTx/>
                <a:latin typeface="Arial"/>
                <a:ea typeface="+mn-ea"/>
                <a:cs typeface="+mn-cs"/>
              </a:rPr>
              <a:t> oppressively burdensome and wastes doctors time.</a:t>
            </a:r>
          </a:p>
        </p:txBody>
      </p:sp>
      <p:pic>
        <p:nvPicPr>
          <p:cNvPr id="5" name="Picture 4">
            <a:extLst>
              <a:ext uri="{FF2B5EF4-FFF2-40B4-BE49-F238E27FC236}">
                <a16:creationId xmlns:a16="http://schemas.microsoft.com/office/drawing/2014/main" id="{B47BC24B-852E-4263-BAB5-8CFA1D1D66C5}"/>
              </a:ext>
            </a:extLst>
          </p:cNvPr>
          <p:cNvPicPr>
            <a:picLocks noChangeAspect="1"/>
          </p:cNvPicPr>
          <p:nvPr/>
        </p:nvPicPr>
        <p:blipFill>
          <a:blip r:embed="rId2"/>
          <a:stretch>
            <a:fillRect/>
          </a:stretch>
        </p:blipFill>
        <p:spPr>
          <a:xfrm>
            <a:off x="149671" y="172601"/>
            <a:ext cx="2441129" cy="1139193"/>
          </a:xfrm>
          <a:prstGeom prst="rect">
            <a:avLst/>
          </a:prstGeom>
        </p:spPr>
      </p:pic>
      <p:sp>
        <p:nvSpPr>
          <p:cNvPr id="9" name="TextBox 8">
            <a:extLst>
              <a:ext uri="{FF2B5EF4-FFF2-40B4-BE49-F238E27FC236}">
                <a16:creationId xmlns:a16="http://schemas.microsoft.com/office/drawing/2014/main" id="{23EE0466-B942-4A1E-8A41-E4633862BDFF}"/>
              </a:ext>
            </a:extLst>
          </p:cNvPr>
          <p:cNvSpPr txBox="1"/>
          <p:nvPr/>
        </p:nvSpPr>
        <p:spPr>
          <a:xfrm>
            <a:off x="2789253" y="147812"/>
            <a:ext cx="675060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Will moving to longitudinal, formative assessments solve the MOC problem?</a:t>
            </a:r>
          </a:p>
        </p:txBody>
      </p:sp>
    </p:spTree>
    <p:extLst>
      <p:ext uri="{BB962C8B-B14F-4D97-AF65-F5344CB8AC3E}">
        <p14:creationId xmlns:p14="http://schemas.microsoft.com/office/powerpoint/2010/main" val="2028231860"/>
      </p:ext>
    </p:extLst>
  </p:cSld>
  <p:clrMapOvr>
    <a:masterClrMapping/>
  </p:clrMapOvr>
  <mc:AlternateContent xmlns:mc="http://schemas.openxmlformats.org/markup-compatibility/2006" xmlns:p14="http://schemas.microsoft.com/office/powerpoint/2010/main">
    <mc:Choice Requires="p14">
      <p:transition spd="slow" p14:dur="2000" advTm="9945"/>
    </mc:Choice>
    <mc:Fallback xmlns="">
      <p:transition spd="slow" advTm="994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4"/>
</p:tagLst>
</file>

<file path=ppt/tags/tag10.xml><?xml version="1.0" encoding="utf-8"?>
<p:tagLst xmlns:a="http://schemas.openxmlformats.org/drawingml/2006/main" xmlns:r="http://schemas.openxmlformats.org/officeDocument/2006/relationships" xmlns:p="http://schemas.openxmlformats.org/presentationml/2006/main">
  <p:tag name="TIMING" val="|17|6.9|6.9|14.8|11|9.9|3.7|5.7"/>
</p:tagLst>
</file>

<file path=ppt/tags/tag11.xml><?xml version="1.0" encoding="utf-8"?>
<p:tagLst xmlns:a="http://schemas.openxmlformats.org/drawingml/2006/main" xmlns:r="http://schemas.openxmlformats.org/officeDocument/2006/relationships" xmlns:p="http://schemas.openxmlformats.org/presentationml/2006/main">
  <p:tag name="TIMING" val="|5.3|18"/>
</p:tagLst>
</file>

<file path=ppt/tags/tag12.xml><?xml version="1.0" encoding="utf-8"?>
<p:tagLst xmlns:a="http://schemas.openxmlformats.org/drawingml/2006/main" xmlns:r="http://schemas.openxmlformats.org/officeDocument/2006/relationships" xmlns:p="http://schemas.openxmlformats.org/presentationml/2006/main">
  <p:tag name="TIMING" val="|69.1|16.9"/>
</p:tagLst>
</file>

<file path=ppt/tags/tag13.xml><?xml version="1.0" encoding="utf-8"?>
<p:tagLst xmlns:a="http://schemas.openxmlformats.org/drawingml/2006/main" xmlns:r="http://schemas.openxmlformats.org/officeDocument/2006/relationships" xmlns:p="http://schemas.openxmlformats.org/presentationml/2006/main">
  <p:tag name="TIMING" val="|7.9|12.9|8.7"/>
</p:tagLst>
</file>

<file path=ppt/tags/tag14.xml><?xml version="1.0" encoding="utf-8"?>
<p:tagLst xmlns:a="http://schemas.openxmlformats.org/drawingml/2006/main" xmlns:r="http://schemas.openxmlformats.org/officeDocument/2006/relationships" xmlns:p="http://schemas.openxmlformats.org/presentationml/2006/main">
  <p:tag name="TIMING" val="|7.3|6.4|6|24.6|15.1|16.9"/>
</p:tagLst>
</file>

<file path=ppt/tags/tag2.xml><?xml version="1.0" encoding="utf-8"?>
<p:tagLst xmlns:a="http://schemas.openxmlformats.org/drawingml/2006/main" xmlns:r="http://schemas.openxmlformats.org/officeDocument/2006/relationships" xmlns:p="http://schemas.openxmlformats.org/presentationml/2006/main">
  <p:tag name="TIMING" val="|15.5|2.2|12.3|5.5"/>
</p:tagLst>
</file>

<file path=ppt/tags/tag3.xml><?xml version="1.0" encoding="utf-8"?>
<p:tagLst xmlns:a="http://schemas.openxmlformats.org/drawingml/2006/main" xmlns:r="http://schemas.openxmlformats.org/officeDocument/2006/relationships" xmlns:p="http://schemas.openxmlformats.org/presentationml/2006/main">
  <p:tag name="TIMING" val="|8.2"/>
</p:tagLst>
</file>

<file path=ppt/tags/tag4.xml><?xml version="1.0" encoding="utf-8"?>
<p:tagLst xmlns:a="http://schemas.openxmlformats.org/drawingml/2006/main" xmlns:r="http://schemas.openxmlformats.org/officeDocument/2006/relationships" xmlns:p="http://schemas.openxmlformats.org/presentationml/2006/main">
  <p:tag name="TIMING" val="|11.2"/>
</p:tagLst>
</file>

<file path=ppt/tags/tag5.xml><?xml version="1.0" encoding="utf-8"?>
<p:tagLst xmlns:a="http://schemas.openxmlformats.org/drawingml/2006/main" xmlns:r="http://schemas.openxmlformats.org/officeDocument/2006/relationships" xmlns:p="http://schemas.openxmlformats.org/presentationml/2006/main">
  <p:tag name="TIMING" val="|9.4"/>
</p:tagLst>
</file>

<file path=ppt/tags/tag6.xml><?xml version="1.0" encoding="utf-8"?>
<p:tagLst xmlns:a="http://schemas.openxmlformats.org/drawingml/2006/main" xmlns:r="http://schemas.openxmlformats.org/officeDocument/2006/relationships" xmlns:p="http://schemas.openxmlformats.org/presentationml/2006/main">
  <p:tag name="TIMING" val="|13.4|10.2"/>
</p:tagLst>
</file>

<file path=ppt/tags/tag7.xml><?xml version="1.0" encoding="utf-8"?>
<p:tagLst xmlns:a="http://schemas.openxmlformats.org/drawingml/2006/main" xmlns:r="http://schemas.openxmlformats.org/officeDocument/2006/relationships" xmlns:p="http://schemas.openxmlformats.org/presentationml/2006/main">
  <p:tag name="TIMING" val="|9.1"/>
</p:tagLst>
</file>

<file path=ppt/tags/tag8.xml><?xml version="1.0" encoding="utf-8"?>
<p:tagLst xmlns:a="http://schemas.openxmlformats.org/drawingml/2006/main" xmlns:r="http://schemas.openxmlformats.org/officeDocument/2006/relationships" xmlns:p="http://schemas.openxmlformats.org/presentationml/2006/main">
  <p:tag name="TIMING" val="|22.3"/>
</p:tagLst>
</file>

<file path=ppt/tags/tag9.xml><?xml version="1.0" encoding="utf-8"?>
<p:tagLst xmlns:a="http://schemas.openxmlformats.org/drawingml/2006/main" xmlns:r="http://schemas.openxmlformats.org/officeDocument/2006/relationships" xmlns:p="http://schemas.openxmlformats.org/presentationml/2006/main">
  <p:tag name="TIMING" val="|4.6|2|2.8|3.8|6|4.8|8.8|3.9|5.8|6.6|8.7|6.8|3.3|3.1|10.2|4.3|3.7"/>
</p:tagLst>
</file>

<file path=ppt/theme/theme1.xml><?xml version="1.0" encoding="utf-8"?>
<a:theme xmlns:a="http://schemas.openxmlformats.org/drawingml/2006/main" name="10_Scripps Clinic generic">
  <a:themeElements>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ripps Clinic 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ripps Clinic gene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ripps Clinic gene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ripps Clinic gene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ripps Clinic gene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ripps Clinic gene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ripps Clinic generi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ripps Clinic gene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ripps Clinic gene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ripps Clinic gene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ripps Clinic gene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ripps Clinic gene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cripps Clinic generic">
  <a:themeElements>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ripps Clinic 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ripps Clinic gene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ripps Clinic gene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ripps Clinic gene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ripps Clinic gene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ripps Clinic gene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ripps Clinic generi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ripps Clinic gene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ripps Clinic gene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ripps Clinic gene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ripps Clinic gene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ripps Clinic gene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1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Scripps Clinic generic">
  <a:themeElements>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ripps Clinic gener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ripps Clinic 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ripps Clinic gener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ripps Clinic gener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ripps Clinic gener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ripps Clinic gener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ripps Clinic gener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ripps Clinic generi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ripps Clinic gener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ripps Clinic gener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ripps Clinic gener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ripps Clinic gener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ripps Clinic gener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4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2322</Words>
  <Application>Microsoft Macintosh PowerPoint</Application>
  <PresentationFormat>Widescreen</PresentationFormat>
  <Paragraphs>222</Paragraphs>
  <Slides>34</Slides>
  <Notes>4</Notes>
  <HiddenSlides>1</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34</vt:i4>
      </vt:variant>
    </vt:vector>
  </HeadingPairs>
  <TitlesOfParts>
    <vt:vector size="50" baseType="lpstr">
      <vt:lpstr>Arial</vt:lpstr>
      <vt:lpstr>Calibri</vt:lpstr>
      <vt:lpstr>Calibri Light</vt:lpstr>
      <vt:lpstr>GillSans</vt:lpstr>
      <vt:lpstr>Times</vt:lpstr>
      <vt:lpstr>Wingdings</vt:lpstr>
      <vt:lpstr>10_Scripps Clinic generic</vt:lpstr>
      <vt:lpstr>15_Office Theme</vt:lpstr>
      <vt:lpstr>9_Default Design</vt:lpstr>
      <vt:lpstr>31_Default Design</vt:lpstr>
      <vt:lpstr>23_Default Design</vt:lpstr>
      <vt:lpstr>20_Scripps Clinic generic</vt:lpstr>
      <vt:lpstr>34_Default Design</vt:lpstr>
      <vt:lpstr>Office Theme</vt:lpstr>
      <vt:lpstr>50_Office Theme</vt:lpstr>
      <vt:lpstr>1_Scripps Clinic generic</vt:lpstr>
      <vt:lpstr>PowerPoint Presentation</vt:lpstr>
      <vt:lpstr>Disclosure Statement of Financial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NBPAS Fees and Application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Teirstein, Paul S. MD</dc:creator>
  <cp:lastModifiedBy>Katie Collins</cp:lastModifiedBy>
  <cp:revision>168</cp:revision>
  <dcterms:created xsi:type="dcterms:W3CDTF">2019-12-04T03:05:00Z</dcterms:created>
  <dcterms:modified xsi:type="dcterms:W3CDTF">2020-03-20T12:49:51Z</dcterms:modified>
</cp:coreProperties>
</file>